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86"/>
  </p:notesMasterIdLst>
  <p:sldIdLst>
    <p:sldId id="256" r:id="rId2"/>
    <p:sldId id="269" r:id="rId3"/>
    <p:sldId id="358" r:id="rId4"/>
    <p:sldId id="359" r:id="rId5"/>
    <p:sldId id="268" r:id="rId6"/>
    <p:sldId id="357" r:id="rId7"/>
    <p:sldId id="356" r:id="rId8"/>
    <p:sldId id="355" r:id="rId9"/>
    <p:sldId id="266" r:id="rId10"/>
    <p:sldId id="317" r:id="rId11"/>
    <p:sldId id="372" r:id="rId12"/>
    <p:sldId id="287" r:id="rId13"/>
    <p:sldId id="374" r:id="rId14"/>
    <p:sldId id="373" r:id="rId15"/>
    <p:sldId id="321" r:id="rId16"/>
    <p:sldId id="360" r:id="rId17"/>
    <p:sldId id="362" r:id="rId18"/>
    <p:sldId id="320" r:id="rId19"/>
    <p:sldId id="319" r:id="rId20"/>
    <p:sldId id="361" r:id="rId21"/>
    <p:sldId id="286" r:id="rId22"/>
    <p:sldId id="322" r:id="rId23"/>
    <p:sldId id="363" r:id="rId24"/>
    <p:sldId id="285" r:id="rId25"/>
    <p:sldId id="323" r:id="rId26"/>
    <p:sldId id="364" r:id="rId27"/>
    <p:sldId id="284" r:id="rId28"/>
    <p:sldId id="325" r:id="rId29"/>
    <p:sldId id="292" r:id="rId30"/>
    <p:sldId id="326" r:id="rId31"/>
    <p:sldId id="291" r:id="rId32"/>
    <p:sldId id="366" r:id="rId33"/>
    <p:sldId id="327" r:id="rId34"/>
    <p:sldId id="365" r:id="rId35"/>
    <p:sldId id="290" r:id="rId36"/>
    <p:sldId id="375" r:id="rId37"/>
    <p:sldId id="376" r:id="rId38"/>
    <p:sldId id="257" r:id="rId39"/>
    <p:sldId id="258" r:id="rId40"/>
    <p:sldId id="293" r:id="rId41"/>
    <p:sldId id="294" r:id="rId42"/>
    <p:sldId id="259" r:id="rId43"/>
    <p:sldId id="260" r:id="rId44"/>
    <p:sldId id="295" r:id="rId45"/>
    <p:sldId id="264" r:id="rId46"/>
    <p:sldId id="261" r:id="rId47"/>
    <p:sldId id="267" r:id="rId48"/>
    <p:sldId id="298" r:id="rId49"/>
    <p:sldId id="335" r:id="rId50"/>
    <p:sldId id="275" r:id="rId51"/>
    <p:sldId id="283" r:id="rId52"/>
    <p:sldId id="282" r:id="rId53"/>
    <p:sldId id="281" r:id="rId54"/>
    <p:sldId id="301" r:id="rId55"/>
    <p:sldId id="336" r:id="rId56"/>
    <p:sldId id="341" r:id="rId57"/>
    <p:sldId id="304" r:id="rId58"/>
    <p:sldId id="307" r:id="rId59"/>
    <p:sldId id="279" r:id="rId60"/>
    <p:sldId id="278" r:id="rId61"/>
    <p:sldId id="310" r:id="rId62"/>
    <p:sldId id="277" r:id="rId63"/>
    <p:sldId id="311" r:id="rId64"/>
    <p:sldId id="342" r:id="rId65"/>
    <p:sldId id="343" r:id="rId66"/>
    <p:sldId id="276" r:id="rId67"/>
    <p:sldId id="346" r:id="rId68"/>
    <p:sldId id="345" r:id="rId69"/>
    <p:sldId id="344" r:id="rId70"/>
    <p:sldId id="274" r:id="rId71"/>
    <p:sldId id="347" r:id="rId72"/>
    <p:sldId id="349" r:id="rId73"/>
    <p:sldId id="348" r:id="rId74"/>
    <p:sldId id="350" r:id="rId75"/>
    <p:sldId id="312" r:id="rId76"/>
    <p:sldId id="273" r:id="rId77"/>
    <p:sldId id="351" r:id="rId78"/>
    <p:sldId id="272" r:id="rId79"/>
    <p:sldId id="313" r:id="rId80"/>
    <p:sldId id="271" r:id="rId81"/>
    <p:sldId id="314" r:id="rId82"/>
    <p:sldId id="270" r:id="rId83"/>
    <p:sldId id="315" r:id="rId84"/>
    <p:sldId id="262" r:id="rId85"/>
  </p:sldIdLst>
  <p:sldSz cx="9144000" cy="5143500" type="screen16x9"/>
  <p:notesSz cx="6858000" cy="9144000"/>
  <p:embeddedFontLst>
    <p:embeddedFont>
      <p:font typeface="Cambria" panose="02040503050406030204" pitchFamily="18" charset="0"/>
      <p:regular r:id="rId87"/>
      <p:bold r:id="rId88"/>
      <p:italic r:id="rId89"/>
      <p:boldItalic r:id="rId90"/>
    </p:embeddedFont>
    <p:embeddedFont>
      <p:font typeface="Lato" panose="020F0502020204030203" pitchFamily="34" charset="0"/>
      <p:regular r:id="rId91"/>
      <p:bold r:id="rId92"/>
      <p:italic r:id="rId93"/>
      <p:boldItalic r:id="rId94"/>
    </p:embeddedFont>
    <p:embeddedFont>
      <p:font typeface="Playfair Display" panose="00000500000000000000" pitchFamily="2" charset="0"/>
      <p:regular r:id="rId95"/>
      <p:bold r:id="rId96"/>
      <p:italic r:id="rId97"/>
      <p:boldItalic r:id="rId98"/>
    </p:embeddedFont>
    <p:embeddedFont>
      <p:font typeface="Trebuchet MS" panose="020B0603020202020204" pitchFamily="34" charset="0"/>
      <p:regular r:id="rId99"/>
      <p:bold r:id="rId100"/>
      <p:italic r:id="rId101"/>
      <p:boldItalic r:id="rId10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5" d="100"/>
          <a:sy n="105" d="100"/>
        </p:scale>
        <p:origin x="802" y="77"/>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font" Target="fonts/font3.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font" Target="fonts/font16.fntdata"/><Relationship Id="rId5" Type="http://schemas.openxmlformats.org/officeDocument/2006/relationships/slide" Target="slides/slide4.xml"/><Relationship Id="rId90" Type="http://schemas.openxmlformats.org/officeDocument/2006/relationships/font" Target="fonts/font4.fntdata"/><Relationship Id="rId95" Type="http://schemas.openxmlformats.org/officeDocument/2006/relationships/font" Target="fonts/font9.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font" Target="fonts/font2.fntdata"/><Relationship Id="rId91" Type="http://schemas.openxmlformats.org/officeDocument/2006/relationships/font" Target="fonts/font5.fntdata"/><Relationship Id="rId96"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notesMaster" Target="notesMasters/notesMaster1.xml"/><Relationship Id="rId94" Type="http://schemas.openxmlformats.org/officeDocument/2006/relationships/font" Target="fonts/font8.fntdata"/><Relationship Id="rId99" Type="http://schemas.openxmlformats.org/officeDocument/2006/relationships/font" Target="fonts/font13.fntdata"/><Relationship Id="rId101" Type="http://schemas.openxmlformats.org/officeDocument/2006/relationships/font" Target="fonts/font15.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font" Target="fonts/font11.fntdata"/><Relationship Id="rId104"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6.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1.fntdata"/><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font" Target="fonts/font14.fntdata"/><Relationship Id="rId105"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font" Target="fonts/font7.fntdata"/><Relationship Id="rId98" Type="http://schemas.openxmlformats.org/officeDocument/2006/relationships/font" Target="fonts/font12.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104b1c608ea_0_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104b1c608ea_0_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983104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104b1c608ea_0_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104b1c608ea_0_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991979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104b1c608ea_0_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104b1c608ea_0_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087457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104b1c608ea_0_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104b1c608ea_0_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113820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104b1c608ea_0_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104b1c608ea_0_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515691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104b1c608ea_0_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104b1c608ea_0_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801008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104b1c608ea_0_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104b1c608ea_0_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772000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104b1c608ea_0_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104b1c608ea_0_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618399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104b1c608ea_0_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104b1c608ea_0_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268077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104b1c608ea_0_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104b1c608ea_0_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441637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104b1c608ea_0_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104b1c608ea_0_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6059365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104b1c608ea_0_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104b1c608ea_0_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6246200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104b1c608ea_0_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104b1c608ea_0_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532926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104b1c608ea_0_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104b1c608ea_0_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6354843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104b1c608ea_0_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104b1c608ea_0_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4757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104b1c608ea_0_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104b1c608ea_0_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3274970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104b1c608ea_0_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104b1c608ea_0_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4808578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104b1c608ea_0_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104b1c608ea_0_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7686301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104b1c608ea_0_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104b1c608ea_0_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5435379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104b1c608ea_0_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104b1c608ea_0_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7060552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104b1c608ea_0_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104b1c608ea_0_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604667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104b1c608ea_0_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104b1c608ea_0_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3093055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104b1c608ea_0_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104b1c608ea_0_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8212375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104b1c608ea_0_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104b1c608ea_0_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8719331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104b1c608ea_0_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104b1c608ea_0_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4972305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104b1c608ea_0_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104b1c608ea_0_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0388515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104b1c608ea_0_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104b1c608ea_0_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3401153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104b1c608ea_0_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104b1c608ea_0_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3398343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104b1c608ea_0_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104b1c608ea_0_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8677555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104b1c608ea_0_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104b1c608ea_0_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336634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104b1c608ea_0_1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104b1c608ea_0_1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104b1c608ea_0_1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104b1c608ea_0_1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104b1c608ea_0_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104b1c608ea_0_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2660760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104b1c608ea_0_1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104b1c608ea_0_1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1446056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104b1c608ea_0_1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104b1c608ea_0_1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34563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104b1c608ea_0_1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104b1c608ea_0_1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104b1c608ea_0_1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104b1c608ea_0_1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104b1c608ea_0_1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104b1c608ea_0_1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2110235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104b1c608ea_0_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104b1c608ea_0_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9908850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104b1c608ea_0_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104b1c608ea_0_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104b1c608ea_0_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104b1c608ea_0_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7952329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104b1c608ea_0_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104b1c608ea_0_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9035494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104b1c608ea_0_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104b1c608ea_0_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683322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104b1c608ea_0_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104b1c608ea_0_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2938709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104b1c608ea_0_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104b1c608ea_0_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7330194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104b1c608ea_0_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104b1c608ea_0_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5986950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104b1c608ea_0_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104b1c608ea_0_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882993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104b1c608ea_0_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104b1c608ea_0_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3748222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104b1c608ea_0_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104b1c608ea_0_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6211475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104b1c608ea_0_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104b1c608ea_0_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2643731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104b1c608ea_0_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104b1c608ea_0_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6169935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104b1c608ea_0_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104b1c608ea_0_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0535729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104b1c608ea_0_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104b1c608ea_0_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6659006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104b1c608ea_0_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104b1c608ea_0_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885745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104b1c608ea_0_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104b1c608ea_0_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0112766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104b1c608ea_0_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104b1c608ea_0_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5808261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104b1c608ea_0_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104b1c608ea_0_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5525196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104b1c608ea_0_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104b1c608ea_0_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5493746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104b1c608ea_0_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104b1c608ea_0_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8052063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104b1c608ea_0_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104b1c608ea_0_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0927100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104b1c608ea_0_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104b1c608ea_0_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3400825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104b1c608ea_0_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104b1c608ea_0_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8172969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104b1c608ea_0_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104b1c608ea_0_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7864475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104b1c608ea_0_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104b1c608ea_0_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8089389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104b1c608ea_0_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104b1c608ea_0_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548107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104b1c608ea_0_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104b1c608ea_0_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865082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104b1c608ea_0_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104b1c608ea_0_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3410423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104b1c608ea_0_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104b1c608ea_0_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1684296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104b1c608ea_0_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104b1c608ea_0_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3485940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104b1c608ea_0_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104b1c608ea_0_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5891997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104b1c608ea_0_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104b1c608ea_0_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6885883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104b1c608ea_0_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104b1c608ea_0_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0984922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104b1c608ea_0_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104b1c608ea_0_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7016337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104b1c608ea_0_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104b1c608ea_0_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7788493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104b1c608ea_0_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104b1c608ea_0_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5396501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104b1c608ea_0_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104b1c608ea_0_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023686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104b1c608ea_0_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104b1c608ea_0_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3435436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104b1c608ea_0_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104b1c608ea_0_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9289573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104b1c608ea_0_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104b1c608ea_0_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68734256"/>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104b1c608ea_0_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104b1c608ea_0_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10517874"/>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104b1c608ea_0_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104b1c608ea_0_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12386915"/>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104b1c608ea_0_1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104b1c608ea_0_1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104b1c608ea_0_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104b1c608ea_0_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897116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a:off x="2749050" y="748800"/>
            <a:ext cx="3645900" cy="36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2992950" y="992700"/>
            <a:ext cx="3158100" cy="3158100"/>
          </a:xfrm>
          <a:prstGeom prst="rect">
            <a:avLst/>
          </a:prstGeom>
          <a:noFill/>
          <a:ln w="28575" cap="flat" cmpd="sng">
            <a:solidFill>
              <a:schemeClr val="lt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txBox="1">
            <a:spLocks noGrp="1"/>
          </p:cNvSpPr>
          <p:nvPr>
            <p:ph type="ctrTitle"/>
          </p:nvPr>
        </p:nvSpPr>
        <p:spPr>
          <a:xfrm>
            <a:off x="3096250" y="1627200"/>
            <a:ext cx="2951400" cy="1584300"/>
          </a:xfrm>
          <a:prstGeom prst="rect">
            <a:avLst/>
          </a:prstGeom>
        </p:spPr>
        <p:txBody>
          <a:bodyPr spcFirstLastPara="1" wrap="square" lIns="91425" tIns="91425" rIns="91425" bIns="91425" anchor="ctr" anchorCtr="0">
            <a:normAutofit/>
          </a:bodyPr>
          <a:lstStyle>
            <a:lvl1pPr lvl="0" algn="ctr">
              <a:spcBef>
                <a:spcPts val="0"/>
              </a:spcBef>
              <a:spcAft>
                <a:spcPts val="0"/>
              </a:spcAft>
              <a:buClr>
                <a:schemeClr val="lt1"/>
              </a:buClr>
              <a:buSzPts val="3200"/>
              <a:buFont typeface="Lato"/>
              <a:buNone/>
              <a:defRPr>
                <a:solidFill>
                  <a:schemeClr val="lt1"/>
                </a:solidFill>
                <a:latin typeface="Lato"/>
                <a:ea typeface="Lato"/>
                <a:cs typeface="Lato"/>
                <a:sym typeface="Lato"/>
              </a:defRPr>
            </a:lvl1pPr>
            <a:lvl2pPr lvl="1" algn="ctr">
              <a:spcBef>
                <a:spcPts val="0"/>
              </a:spcBef>
              <a:spcAft>
                <a:spcPts val="0"/>
              </a:spcAft>
              <a:buClr>
                <a:schemeClr val="lt1"/>
              </a:buClr>
              <a:buSzPts val="3200"/>
              <a:buFont typeface="Lato"/>
              <a:buNone/>
              <a:defRPr>
                <a:solidFill>
                  <a:schemeClr val="lt1"/>
                </a:solidFill>
                <a:latin typeface="Lato"/>
                <a:ea typeface="Lato"/>
                <a:cs typeface="Lato"/>
                <a:sym typeface="Lato"/>
              </a:defRPr>
            </a:lvl2pPr>
            <a:lvl3pPr lvl="2" algn="ctr">
              <a:spcBef>
                <a:spcPts val="0"/>
              </a:spcBef>
              <a:spcAft>
                <a:spcPts val="0"/>
              </a:spcAft>
              <a:buClr>
                <a:schemeClr val="lt1"/>
              </a:buClr>
              <a:buSzPts val="3200"/>
              <a:buFont typeface="Lato"/>
              <a:buNone/>
              <a:defRPr>
                <a:solidFill>
                  <a:schemeClr val="lt1"/>
                </a:solidFill>
                <a:latin typeface="Lato"/>
                <a:ea typeface="Lato"/>
                <a:cs typeface="Lato"/>
                <a:sym typeface="Lato"/>
              </a:defRPr>
            </a:lvl3pPr>
            <a:lvl4pPr lvl="3" algn="ctr">
              <a:spcBef>
                <a:spcPts val="0"/>
              </a:spcBef>
              <a:spcAft>
                <a:spcPts val="0"/>
              </a:spcAft>
              <a:buClr>
                <a:schemeClr val="lt1"/>
              </a:buClr>
              <a:buSzPts val="3200"/>
              <a:buFont typeface="Lato"/>
              <a:buNone/>
              <a:defRPr>
                <a:solidFill>
                  <a:schemeClr val="lt1"/>
                </a:solidFill>
                <a:latin typeface="Lato"/>
                <a:ea typeface="Lato"/>
                <a:cs typeface="Lato"/>
                <a:sym typeface="Lato"/>
              </a:defRPr>
            </a:lvl4pPr>
            <a:lvl5pPr lvl="4" algn="ctr">
              <a:spcBef>
                <a:spcPts val="0"/>
              </a:spcBef>
              <a:spcAft>
                <a:spcPts val="0"/>
              </a:spcAft>
              <a:buClr>
                <a:schemeClr val="lt1"/>
              </a:buClr>
              <a:buSzPts val="3200"/>
              <a:buFont typeface="Lato"/>
              <a:buNone/>
              <a:defRPr>
                <a:solidFill>
                  <a:schemeClr val="lt1"/>
                </a:solidFill>
                <a:latin typeface="Lato"/>
                <a:ea typeface="Lato"/>
                <a:cs typeface="Lato"/>
                <a:sym typeface="Lato"/>
              </a:defRPr>
            </a:lvl5pPr>
            <a:lvl6pPr lvl="5" algn="ctr">
              <a:spcBef>
                <a:spcPts val="0"/>
              </a:spcBef>
              <a:spcAft>
                <a:spcPts val="0"/>
              </a:spcAft>
              <a:buClr>
                <a:schemeClr val="lt1"/>
              </a:buClr>
              <a:buSzPts val="3200"/>
              <a:buFont typeface="Lato"/>
              <a:buNone/>
              <a:defRPr>
                <a:solidFill>
                  <a:schemeClr val="lt1"/>
                </a:solidFill>
                <a:latin typeface="Lato"/>
                <a:ea typeface="Lato"/>
                <a:cs typeface="Lato"/>
                <a:sym typeface="Lato"/>
              </a:defRPr>
            </a:lvl6pPr>
            <a:lvl7pPr lvl="6" algn="ctr">
              <a:spcBef>
                <a:spcPts val="0"/>
              </a:spcBef>
              <a:spcAft>
                <a:spcPts val="0"/>
              </a:spcAft>
              <a:buClr>
                <a:schemeClr val="lt1"/>
              </a:buClr>
              <a:buSzPts val="3200"/>
              <a:buFont typeface="Lato"/>
              <a:buNone/>
              <a:defRPr>
                <a:solidFill>
                  <a:schemeClr val="lt1"/>
                </a:solidFill>
                <a:latin typeface="Lato"/>
                <a:ea typeface="Lato"/>
                <a:cs typeface="Lato"/>
                <a:sym typeface="Lato"/>
              </a:defRPr>
            </a:lvl7pPr>
            <a:lvl8pPr lvl="7" algn="ctr">
              <a:spcBef>
                <a:spcPts val="0"/>
              </a:spcBef>
              <a:spcAft>
                <a:spcPts val="0"/>
              </a:spcAft>
              <a:buClr>
                <a:schemeClr val="lt1"/>
              </a:buClr>
              <a:buSzPts val="3200"/>
              <a:buFont typeface="Lato"/>
              <a:buNone/>
              <a:defRPr>
                <a:solidFill>
                  <a:schemeClr val="lt1"/>
                </a:solidFill>
                <a:latin typeface="Lato"/>
                <a:ea typeface="Lato"/>
                <a:cs typeface="Lato"/>
                <a:sym typeface="Lato"/>
              </a:defRPr>
            </a:lvl8pPr>
            <a:lvl9pPr lvl="8" algn="ctr">
              <a:spcBef>
                <a:spcPts val="0"/>
              </a:spcBef>
              <a:spcAft>
                <a:spcPts val="0"/>
              </a:spcAft>
              <a:buClr>
                <a:schemeClr val="lt1"/>
              </a:buClr>
              <a:buSzPts val="3200"/>
              <a:buFont typeface="Lato"/>
              <a:buNone/>
              <a:defRPr>
                <a:solidFill>
                  <a:schemeClr val="lt1"/>
                </a:solidFill>
                <a:latin typeface="Lato"/>
                <a:ea typeface="Lato"/>
                <a:cs typeface="Lato"/>
                <a:sym typeface="Lato"/>
              </a:defRPr>
            </a:lvl9pPr>
          </a:lstStyle>
          <a:p>
            <a:endParaRPr/>
          </a:p>
        </p:txBody>
      </p:sp>
      <p:sp>
        <p:nvSpPr>
          <p:cNvPr id="13" name="Google Shape;13;p2"/>
          <p:cNvSpPr txBox="1">
            <a:spLocks noGrp="1"/>
          </p:cNvSpPr>
          <p:nvPr>
            <p:ph type="subTitle" idx="1"/>
          </p:nvPr>
        </p:nvSpPr>
        <p:spPr>
          <a:xfrm>
            <a:off x="3096363" y="3266930"/>
            <a:ext cx="2951400" cy="701400"/>
          </a:xfrm>
          <a:prstGeom prst="rect">
            <a:avLst/>
          </a:prstGeom>
        </p:spPr>
        <p:txBody>
          <a:bodyPr spcFirstLastPara="1" wrap="square" lIns="91425" tIns="91425" rIns="91425" bIns="91425" anchor="b" anchorCtr="0">
            <a:normAutofit/>
          </a:bodyPr>
          <a:lstStyle>
            <a:lvl1pPr lvl="0" algn="ctr">
              <a:lnSpc>
                <a:spcPct val="100000"/>
              </a:lnSpc>
              <a:spcBef>
                <a:spcPts val="0"/>
              </a:spcBef>
              <a:spcAft>
                <a:spcPts val="0"/>
              </a:spcAft>
              <a:buClr>
                <a:schemeClr val="lt1"/>
              </a:buClr>
              <a:buSzPts val="1800"/>
              <a:buFont typeface="Playfair Display"/>
              <a:buNone/>
              <a:defRPr b="1">
                <a:solidFill>
                  <a:schemeClr val="lt1"/>
                </a:solidFill>
                <a:latin typeface="Playfair Display"/>
                <a:ea typeface="Playfair Display"/>
                <a:cs typeface="Playfair Display"/>
                <a:sym typeface="Playfair Display"/>
              </a:defRPr>
            </a:lvl1pPr>
            <a:lvl2pPr lvl="1" algn="ctr">
              <a:lnSpc>
                <a:spcPct val="100000"/>
              </a:lnSpc>
              <a:spcBef>
                <a:spcPts val="0"/>
              </a:spcBef>
              <a:spcAft>
                <a:spcPts val="0"/>
              </a:spcAft>
              <a:buClr>
                <a:schemeClr val="lt1"/>
              </a:buClr>
              <a:buSzPts val="1800"/>
              <a:buFont typeface="Playfair Display"/>
              <a:buNone/>
              <a:defRPr sz="1800" b="1">
                <a:solidFill>
                  <a:schemeClr val="lt1"/>
                </a:solidFill>
                <a:latin typeface="Playfair Display"/>
                <a:ea typeface="Playfair Display"/>
                <a:cs typeface="Playfair Display"/>
                <a:sym typeface="Playfair Display"/>
              </a:defRPr>
            </a:lvl2pPr>
            <a:lvl3pPr lvl="2" algn="ctr">
              <a:lnSpc>
                <a:spcPct val="100000"/>
              </a:lnSpc>
              <a:spcBef>
                <a:spcPts val="0"/>
              </a:spcBef>
              <a:spcAft>
                <a:spcPts val="0"/>
              </a:spcAft>
              <a:buClr>
                <a:schemeClr val="lt1"/>
              </a:buClr>
              <a:buSzPts val="1800"/>
              <a:buFont typeface="Playfair Display"/>
              <a:buNone/>
              <a:defRPr sz="1800" b="1">
                <a:solidFill>
                  <a:schemeClr val="lt1"/>
                </a:solidFill>
                <a:latin typeface="Playfair Display"/>
                <a:ea typeface="Playfair Display"/>
                <a:cs typeface="Playfair Display"/>
                <a:sym typeface="Playfair Display"/>
              </a:defRPr>
            </a:lvl3pPr>
            <a:lvl4pPr lvl="3" algn="ctr">
              <a:lnSpc>
                <a:spcPct val="100000"/>
              </a:lnSpc>
              <a:spcBef>
                <a:spcPts val="0"/>
              </a:spcBef>
              <a:spcAft>
                <a:spcPts val="0"/>
              </a:spcAft>
              <a:buClr>
                <a:schemeClr val="lt1"/>
              </a:buClr>
              <a:buSzPts val="1800"/>
              <a:buFont typeface="Playfair Display"/>
              <a:buNone/>
              <a:defRPr sz="1800" b="1">
                <a:solidFill>
                  <a:schemeClr val="lt1"/>
                </a:solidFill>
                <a:latin typeface="Playfair Display"/>
                <a:ea typeface="Playfair Display"/>
                <a:cs typeface="Playfair Display"/>
                <a:sym typeface="Playfair Display"/>
              </a:defRPr>
            </a:lvl4pPr>
            <a:lvl5pPr lvl="4" algn="ctr">
              <a:lnSpc>
                <a:spcPct val="100000"/>
              </a:lnSpc>
              <a:spcBef>
                <a:spcPts val="0"/>
              </a:spcBef>
              <a:spcAft>
                <a:spcPts val="0"/>
              </a:spcAft>
              <a:buClr>
                <a:schemeClr val="lt1"/>
              </a:buClr>
              <a:buSzPts val="1800"/>
              <a:buFont typeface="Playfair Display"/>
              <a:buNone/>
              <a:defRPr sz="1800" b="1">
                <a:solidFill>
                  <a:schemeClr val="lt1"/>
                </a:solidFill>
                <a:latin typeface="Playfair Display"/>
                <a:ea typeface="Playfair Display"/>
                <a:cs typeface="Playfair Display"/>
                <a:sym typeface="Playfair Display"/>
              </a:defRPr>
            </a:lvl5pPr>
            <a:lvl6pPr lvl="5" algn="ctr">
              <a:lnSpc>
                <a:spcPct val="100000"/>
              </a:lnSpc>
              <a:spcBef>
                <a:spcPts val="0"/>
              </a:spcBef>
              <a:spcAft>
                <a:spcPts val="0"/>
              </a:spcAft>
              <a:buClr>
                <a:schemeClr val="lt1"/>
              </a:buClr>
              <a:buSzPts val="1800"/>
              <a:buFont typeface="Playfair Display"/>
              <a:buNone/>
              <a:defRPr sz="1800" b="1">
                <a:solidFill>
                  <a:schemeClr val="lt1"/>
                </a:solidFill>
                <a:latin typeface="Playfair Display"/>
                <a:ea typeface="Playfair Display"/>
                <a:cs typeface="Playfair Display"/>
                <a:sym typeface="Playfair Display"/>
              </a:defRPr>
            </a:lvl6pPr>
            <a:lvl7pPr lvl="6" algn="ctr">
              <a:lnSpc>
                <a:spcPct val="100000"/>
              </a:lnSpc>
              <a:spcBef>
                <a:spcPts val="0"/>
              </a:spcBef>
              <a:spcAft>
                <a:spcPts val="0"/>
              </a:spcAft>
              <a:buClr>
                <a:schemeClr val="lt1"/>
              </a:buClr>
              <a:buSzPts val="1800"/>
              <a:buFont typeface="Playfair Display"/>
              <a:buNone/>
              <a:defRPr sz="1800" b="1">
                <a:solidFill>
                  <a:schemeClr val="lt1"/>
                </a:solidFill>
                <a:latin typeface="Playfair Display"/>
                <a:ea typeface="Playfair Display"/>
                <a:cs typeface="Playfair Display"/>
                <a:sym typeface="Playfair Display"/>
              </a:defRPr>
            </a:lvl7pPr>
            <a:lvl8pPr lvl="7" algn="ctr">
              <a:lnSpc>
                <a:spcPct val="100000"/>
              </a:lnSpc>
              <a:spcBef>
                <a:spcPts val="0"/>
              </a:spcBef>
              <a:spcAft>
                <a:spcPts val="0"/>
              </a:spcAft>
              <a:buClr>
                <a:schemeClr val="lt1"/>
              </a:buClr>
              <a:buSzPts val="1800"/>
              <a:buFont typeface="Playfair Display"/>
              <a:buNone/>
              <a:defRPr sz="1800" b="1">
                <a:solidFill>
                  <a:schemeClr val="lt1"/>
                </a:solidFill>
                <a:latin typeface="Playfair Display"/>
                <a:ea typeface="Playfair Display"/>
                <a:cs typeface="Playfair Display"/>
                <a:sym typeface="Playfair Display"/>
              </a:defRPr>
            </a:lvl8pPr>
            <a:lvl9pPr lvl="8" algn="ctr">
              <a:lnSpc>
                <a:spcPct val="100000"/>
              </a:lnSpc>
              <a:spcBef>
                <a:spcPts val="0"/>
              </a:spcBef>
              <a:spcAft>
                <a:spcPts val="0"/>
              </a:spcAft>
              <a:buClr>
                <a:schemeClr val="lt1"/>
              </a:buClr>
              <a:buSzPts val="1800"/>
              <a:buFont typeface="Playfair Display"/>
              <a:buNone/>
              <a:defRPr sz="1800" b="1">
                <a:solidFill>
                  <a:schemeClr val="lt1"/>
                </a:solidFill>
                <a:latin typeface="Playfair Display"/>
                <a:ea typeface="Playfair Display"/>
                <a:cs typeface="Playfair Display"/>
                <a:sym typeface="Playfair Display"/>
              </a:defRPr>
            </a:lvl9pPr>
          </a:lstStyle>
          <a:p>
            <a:endParaRPr/>
          </a:p>
        </p:txBody>
      </p:sp>
      <p:sp>
        <p:nvSpPr>
          <p:cNvPr id="14" name="Google Shape;14;p2"/>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8"/>
        <p:cNvGrpSpPr/>
        <p:nvPr/>
      </p:nvGrpSpPr>
      <p:grpSpPr>
        <a:xfrm>
          <a:off x="0" y="0"/>
          <a:ext cx="0" cy="0"/>
          <a:chOff x="0" y="0"/>
          <a:chExt cx="0" cy="0"/>
        </a:xfrm>
      </p:grpSpPr>
      <p:sp>
        <p:nvSpPr>
          <p:cNvPr id="49" name="Google Shape;49;p11"/>
          <p:cNvSpPr/>
          <p:nvPr/>
        </p:nvSpPr>
        <p:spPr>
          <a:xfrm>
            <a:off x="0" y="5045700"/>
            <a:ext cx="9144000" cy="97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11"/>
          <p:cNvSpPr txBox="1">
            <a:spLocks noGrp="1"/>
          </p:cNvSpPr>
          <p:nvPr>
            <p:ph type="title" hasCustomPrompt="1"/>
          </p:nvPr>
        </p:nvSpPr>
        <p:spPr>
          <a:xfrm>
            <a:off x="311700" y="1233100"/>
            <a:ext cx="8520600" cy="1610100"/>
          </a:xfrm>
          <a:prstGeom prst="rect">
            <a:avLst/>
          </a:prstGeom>
        </p:spPr>
        <p:txBody>
          <a:bodyPr spcFirstLastPara="1" wrap="square" lIns="91425" tIns="91425" rIns="91425" bIns="91425" anchor="b" anchorCtr="0">
            <a:normAutofit/>
          </a:bodyPr>
          <a:lstStyle>
            <a:lvl1pPr lvl="0" algn="ctr">
              <a:spcBef>
                <a:spcPts val="0"/>
              </a:spcBef>
              <a:spcAft>
                <a:spcPts val="0"/>
              </a:spcAft>
              <a:buSzPts val="10000"/>
              <a:buFont typeface="Lato"/>
              <a:buNone/>
              <a:defRPr sz="10000">
                <a:latin typeface="Lato"/>
                <a:ea typeface="Lato"/>
                <a:cs typeface="Lato"/>
                <a:sym typeface="Lato"/>
              </a:defRPr>
            </a:lvl1pPr>
            <a:lvl2pPr lvl="1" algn="ctr">
              <a:spcBef>
                <a:spcPts val="0"/>
              </a:spcBef>
              <a:spcAft>
                <a:spcPts val="0"/>
              </a:spcAft>
              <a:buSzPts val="10000"/>
              <a:buFont typeface="Lato"/>
              <a:buNone/>
              <a:defRPr sz="10000">
                <a:latin typeface="Lato"/>
                <a:ea typeface="Lato"/>
                <a:cs typeface="Lato"/>
                <a:sym typeface="Lato"/>
              </a:defRPr>
            </a:lvl2pPr>
            <a:lvl3pPr lvl="2" algn="ctr">
              <a:spcBef>
                <a:spcPts val="0"/>
              </a:spcBef>
              <a:spcAft>
                <a:spcPts val="0"/>
              </a:spcAft>
              <a:buSzPts val="10000"/>
              <a:buFont typeface="Lato"/>
              <a:buNone/>
              <a:defRPr sz="10000">
                <a:latin typeface="Lato"/>
                <a:ea typeface="Lato"/>
                <a:cs typeface="Lato"/>
                <a:sym typeface="Lato"/>
              </a:defRPr>
            </a:lvl3pPr>
            <a:lvl4pPr lvl="3" algn="ctr">
              <a:spcBef>
                <a:spcPts val="0"/>
              </a:spcBef>
              <a:spcAft>
                <a:spcPts val="0"/>
              </a:spcAft>
              <a:buSzPts val="10000"/>
              <a:buFont typeface="Lato"/>
              <a:buNone/>
              <a:defRPr sz="10000">
                <a:latin typeface="Lato"/>
                <a:ea typeface="Lato"/>
                <a:cs typeface="Lato"/>
                <a:sym typeface="Lato"/>
              </a:defRPr>
            </a:lvl4pPr>
            <a:lvl5pPr lvl="4" algn="ctr">
              <a:spcBef>
                <a:spcPts val="0"/>
              </a:spcBef>
              <a:spcAft>
                <a:spcPts val="0"/>
              </a:spcAft>
              <a:buSzPts val="10000"/>
              <a:buFont typeface="Lato"/>
              <a:buNone/>
              <a:defRPr sz="10000">
                <a:latin typeface="Lato"/>
                <a:ea typeface="Lato"/>
                <a:cs typeface="Lato"/>
                <a:sym typeface="Lato"/>
              </a:defRPr>
            </a:lvl5pPr>
            <a:lvl6pPr lvl="5" algn="ctr">
              <a:spcBef>
                <a:spcPts val="0"/>
              </a:spcBef>
              <a:spcAft>
                <a:spcPts val="0"/>
              </a:spcAft>
              <a:buSzPts val="10000"/>
              <a:buFont typeface="Lato"/>
              <a:buNone/>
              <a:defRPr sz="10000">
                <a:latin typeface="Lato"/>
                <a:ea typeface="Lato"/>
                <a:cs typeface="Lato"/>
                <a:sym typeface="Lato"/>
              </a:defRPr>
            </a:lvl6pPr>
            <a:lvl7pPr lvl="6" algn="ctr">
              <a:spcBef>
                <a:spcPts val="0"/>
              </a:spcBef>
              <a:spcAft>
                <a:spcPts val="0"/>
              </a:spcAft>
              <a:buSzPts val="10000"/>
              <a:buFont typeface="Lato"/>
              <a:buNone/>
              <a:defRPr sz="10000">
                <a:latin typeface="Lato"/>
                <a:ea typeface="Lato"/>
                <a:cs typeface="Lato"/>
                <a:sym typeface="Lato"/>
              </a:defRPr>
            </a:lvl7pPr>
            <a:lvl8pPr lvl="7" algn="ctr">
              <a:spcBef>
                <a:spcPts val="0"/>
              </a:spcBef>
              <a:spcAft>
                <a:spcPts val="0"/>
              </a:spcAft>
              <a:buSzPts val="10000"/>
              <a:buFont typeface="Lato"/>
              <a:buNone/>
              <a:defRPr sz="10000">
                <a:latin typeface="Lato"/>
                <a:ea typeface="Lato"/>
                <a:cs typeface="Lato"/>
                <a:sym typeface="Lato"/>
              </a:defRPr>
            </a:lvl8pPr>
            <a:lvl9pPr lvl="8" algn="ctr">
              <a:spcBef>
                <a:spcPts val="0"/>
              </a:spcBef>
              <a:spcAft>
                <a:spcPts val="0"/>
              </a:spcAft>
              <a:buSzPts val="10000"/>
              <a:buFont typeface="Lato"/>
              <a:buNone/>
              <a:defRPr sz="10000">
                <a:latin typeface="Lato"/>
                <a:ea typeface="Lato"/>
                <a:cs typeface="Lato"/>
                <a:sym typeface="Lato"/>
              </a:defRPr>
            </a:lvl9pPr>
          </a:lstStyle>
          <a:p>
            <a:r>
              <a:t>xx%</a:t>
            </a:r>
          </a:p>
        </p:txBody>
      </p:sp>
      <p:sp>
        <p:nvSpPr>
          <p:cNvPr id="51" name="Google Shape;51;p11"/>
          <p:cNvSpPr txBox="1">
            <a:spLocks noGrp="1"/>
          </p:cNvSpPr>
          <p:nvPr>
            <p:ph type="body" idx="1"/>
          </p:nvPr>
        </p:nvSpPr>
        <p:spPr>
          <a:xfrm>
            <a:off x="311700" y="2919450"/>
            <a:ext cx="8520600" cy="10716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52" name="Google Shape;52;p11"/>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12"/>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5"/>
        <p:cNvGrpSpPr/>
        <p:nvPr/>
      </p:nvGrpSpPr>
      <p:grpSpPr>
        <a:xfrm>
          <a:off x="0" y="0"/>
          <a:ext cx="0" cy="0"/>
          <a:chOff x="0" y="0"/>
          <a:chExt cx="0" cy="0"/>
        </a:xfrm>
      </p:grpSpPr>
      <p:sp>
        <p:nvSpPr>
          <p:cNvPr id="16" name="Google Shape;16;p3"/>
          <p:cNvSpPr txBox="1">
            <a:spLocks noGrp="1"/>
          </p:cNvSpPr>
          <p:nvPr>
            <p:ph type="title"/>
          </p:nvPr>
        </p:nvSpPr>
        <p:spPr>
          <a:xfrm>
            <a:off x="509550" y="1423875"/>
            <a:ext cx="8124900" cy="1798200"/>
          </a:xfrm>
          <a:prstGeom prst="rect">
            <a:avLst/>
          </a:prstGeom>
        </p:spPr>
        <p:txBody>
          <a:bodyPr spcFirstLastPara="1" wrap="square" lIns="91425" tIns="91425" rIns="91425" bIns="91425" anchor="ctr" anchorCtr="0">
            <a:normAutofit/>
          </a:bodyPr>
          <a:lstStyle>
            <a:lvl1pPr lvl="0" algn="ctr">
              <a:spcBef>
                <a:spcPts val="0"/>
              </a:spcBef>
              <a:spcAft>
                <a:spcPts val="0"/>
              </a:spcAft>
              <a:buClr>
                <a:schemeClr val="lt1"/>
              </a:buClr>
              <a:buSzPts val="4800"/>
              <a:buFont typeface="Lato"/>
              <a:buNone/>
              <a:defRPr sz="4800" b="0">
                <a:solidFill>
                  <a:schemeClr val="lt1"/>
                </a:solidFill>
                <a:latin typeface="Lato"/>
                <a:ea typeface="Lato"/>
                <a:cs typeface="Lato"/>
                <a:sym typeface="Lato"/>
              </a:defRPr>
            </a:lvl1pPr>
            <a:lvl2pPr lvl="1" algn="ctr">
              <a:spcBef>
                <a:spcPts val="0"/>
              </a:spcBef>
              <a:spcAft>
                <a:spcPts val="0"/>
              </a:spcAft>
              <a:buClr>
                <a:schemeClr val="lt1"/>
              </a:buClr>
              <a:buSzPts val="4800"/>
              <a:buFont typeface="Lato"/>
              <a:buNone/>
              <a:defRPr sz="4800" b="0">
                <a:solidFill>
                  <a:schemeClr val="lt1"/>
                </a:solidFill>
                <a:latin typeface="Lato"/>
                <a:ea typeface="Lato"/>
                <a:cs typeface="Lato"/>
                <a:sym typeface="Lato"/>
              </a:defRPr>
            </a:lvl2pPr>
            <a:lvl3pPr lvl="2" algn="ctr">
              <a:spcBef>
                <a:spcPts val="0"/>
              </a:spcBef>
              <a:spcAft>
                <a:spcPts val="0"/>
              </a:spcAft>
              <a:buClr>
                <a:schemeClr val="lt1"/>
              </a:buClr>
              <a:buSzPts val="4800"/>
              <a:buFont typeface="Lato"/>
              <a:buNone/>
              <a:defRPr sz="4800" b="0">
                <a:solidFill>
                  <a:schemeClr val="lt1"/>
                </a:solidFill>
                <a:latin typeface="Lato"/>
                <a:ea typeface="Lato"/>
                <a:cs typeface="Lato"/>
                <a:sym typeface="Lato"/>
              </a:defRPr>
            </a:lvl3pPr>
            <a:lvl4pPr lvl="3" algn="ctr">
              <a:spcBef>
                <a:spcPts val="0"/>
              </a:spcBef>
              <a:spcAft>
                <a:spcPts val="0"/>
              </a:spcAft>
              <a:buClr>
                <a:schemeClr val="lt1"/>
              </a:buClr>
              <a:buSzPts val="4800"/>
              <a:buFont typeface="Lato"/>
              <a:buNone/>
              <a:defRPr sz="4800" b="0">
                <a:solidFill>
                  <a:schemeClr val="lt1"/>
                </a:solidFill>
                <a:latin typeface="Lato"/>
                <a:ea typeface="Lato"/>
                <a:cs typeface="Lato"/>
                <a:sym typeface="Lato"/>
              </a:defRPr>
            </a:lvl4pPr>
            <a:lvl5pPr lvl="4" algn="ctr">
              <a:spcBef>
                <a:spcPts val="0"/>
              </a:spcBef>
              <a:spcAft>
                <a:spcPts val="0"/>
              </a:spcAft>
              <a:buClr>
                <a:schemeClr val="lt1"/>
              </a:buClr>
              <a:buSzPts val="4800"/>
              <a:buFont typeface="Lato"/>
              <a:buNone/>
              <a:defRPr sz="4800" b="0">
                <a:solidFill>
                  <a:schemeClr val="lt1"/>
                </a:solidFill>
                <a:latin typeface="Lato"/>
                <a:ea typeface="Lato"/>
                <a:cs typeface="Lato"/>
                <a:sym typeface="Lato"/>
              </a:defRPr>
            </a:lvl5pPr>
            <a:lvl6pPr lvl="5" algn="ctr">
              <a:spcBef>
                <a:spcPts val="0"/>
              </a:spcBef>
              <a:spcAft>
                <a:spcPts val="0"/>
              </a:spcAft>
              <a:buClr>
                <a:schemeClr val="lt1"/>
              </a:buClr>
              <a:buSzPts val="4800"/>
              <a:buFont typeface="Lato"/>
              <a:buNone/>
              <a:defRPr sz="4800" b="0">
                <a:solidFill>
                  <a:schemeClr val="lt1"/>
                </a:solidFill>
                <a:latin typeface="Lato"/>
                <a:ea typeface="Lato"/>
                <a:cs typeface="Lato"/>
                <a:sym typeface="Lato"/>
              </a:defRPr>
            </a:lvl6pPr>
            <a:lvl7pPr lvl="6" algn="ctr">
              <a:spcBef>
                <a:spcPts val="0"/>
              </a:spcBef>
              <a:spcAft>
                <a:spcPts val="0"/>
              </a:spcAft>
              <a:buClr>
                <a:schemeClr val="lt1"/>
              </a:buClr>
              <a:buSzPts val="4800"/>
              <a:buFont typeface="Lato"/>
              <a:buNone/>
              <a:defRPr sz="4800" b="0">
                <a:solidFill>
                  <a:schemeClr val="lt1"/>
                </a:solidFill>
                <a:latin typeface="Lato"/>
                <a:ea typeface="Lato"/>
                <a:cs typeface="Lato"/>
                <a:sym typeface="Lato"/>
              </a:defRPr>
            </a:lvl7pPr>
            <a:lvl8pPr lvl="7" algn="ctr">
              <a:spcBef>
                <a:spcPts val="0"/>
              </a:spcBef>
              <a:spcAft>
                <a:spcPts val="0"/>
              </a:spcAft>
              <a:buClr>
                <a:schemeClr val="lt1"/>
              </a:buClr>
              <a:buSzPts val="4800"/>
              <a:buFont typeface="Lato"/>
              <a:buNone/>
              <a:defRPr sz="4800" b="0">
                <a:solidFill>
                  <a:schemeClr val="lt1"/>
                </a:solidFill>
                <a:latin typeface="Lato"/>
                <a:ea typeface="Lato"/>
                <a:cs typeface="Lato"/>
                <a:sym typeface="Lato"/>
              </a:defRPr>
            </a:lvl8pPr>
            <a:lvl9pPr lvl="8" algn="ctr">
              <a:spcBef>
                <a:spcPts val="0"/>
              </a:spcBef>
              <a:spcAft>
                <a:spcPts val="0"/>
              </a:spcAft>
              <a:buClr>
                <a:schemeClr val="lt1"/>
              </a:buClr>
              <a:buSzPts val="4800"/>
              <a:buFont typeface="Lato"/>
              <a:buNone/>
              <a:defRPr sz="4800" b="0">
                <a:solidFill>
                  <a:schemeClr val="lt1"/>
                </a:solidFill>
                <a:latin typeface="Lato"/>
                <a:ea typeface="Lato"/>
                <a:cs typeface="Lato"/>
                <a:sym typeface="Lato"/>
              </a:defRPr>
            </a:lvl9pPr>
          </a:lstStyle>
          <a:p>
            <a:endParaRPr/>
          </a:p>
        </p:txBody>
      </p:sp>
      <p:sp>
        <p:nvSpPr>
          <p:cNvPr id="17" name="Google Shape;17;p3"/>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8"/>
        <p:cNvGrpSpPr/>
        <p:nvPr/>
      </p:nvGrpSpPr>
      <p:grpSpPr>
        <a:xfrm>
          <a:off x="0" y="0"/>
          <a:ext cx="0" cy="0"/>
          <a:chOff x="0" y="0"/>
          <a:chExt cx="0" cy="0"/>
        </a:xfrm>
      </p:grpSpPr>
      <p:sp>
        <p:nvSpPr>
          <p:cNvPr id="19" name="Google Shape;19;p4"/>
          <p:cNvSpPr/>
          <p:nvPr/>
        </p:nvSpPr>
        <p:spPr>
          <a:xfrm>
            <a:off x="0" y="5045700"/>
            <a:ext cx="9144000" cy="97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4"/>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rm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21" name="Google Shape;21;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2" name="Google Shape;22;p4"/>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3"/>
        <p:cNvGrpSpPr/>
        <p:nvPr/>
      </p:nvGrpSpPr>
      <p:grpSpPr>
        <a:xfrm>
          <a:off x="0" y="0"/>
          <a:ext cx="0" cy="0"/>
          <a:chOff x="0" y="0"/>
          <a:chExt cx="0" cy="0"/>
        </a:xfrm>
      </p:grpSpPr>
      <p:sp>
        <p:nvSpPr>
          <p:cNvPr id="24" name="Google Shape;24;p5"/>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rm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25" name="Google Shape;25;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6" name="Google Shape;26;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7" name="Google Shape;27;p5"/>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8"/>
        <p:cNvGrpSpPr/>
        <p:nvPr/>
      </p:nvGrpSpPr>
      <p:grpSpPr>
        <a:xfrm>
          <a:off x="0" y="0"/>
          <a:ext cx="0" cy="0"/>
          <a:chOff x="0" y="0"/>
          <a:chExt cx="0" cy="0"/>
        </a:xfrm>
      </p:grpSpPr>
      <p:sp>
        <p:nvSpPr>
          <p:cNvPr id="29" name="Google Shape;29;p6"/>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rm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30" name="Google Shape;30;p6"/>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1"/>
        <p:cNvGrpSpPr/>
        <p:nvPr/>
      </p:nvGrpSpPr>
      <p:grpSpPr>
        <a:xfrm>
          <a:off x="0" y="0"/>
          <a:ext cx="0" cy="0"/>
          <a:chOff x="0" y="0"/>
          <a:chExt cx="0" cy="0"/>
        </a:xfrm>
      </p:grpSpPr>
      <p:sp>
        <p:nvSpPr>
          <p:cNvPr id="32" name="Google Shape;32;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3" name="Google Shape;33;p7"/>
          <p:cNvSpPr txBox="1">
            <a:spLocks noGrp="1"/>
          </p:cNvSpPr>
          <p:nvPr>
            <p:ph type="body" idx="1"/>
          </p:nvPr>
        </p:nvSpPr>
        <p:spPr>
          <a:xfrm>
            <a:off x="311700" y="1391378"/>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4" name="Google Shape;34;p7"/>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dk2"/>
        </a:solidFill>
        <a:effectLst/>
      </p:bgPr>
    </p:bg>
    <p:spTree>
      <p:nvGrpSpPr>
        <p:cNvPr id="1" name="Shape 35"/>
        <p:cNvGrpSpPr/>
        <p:nvPr/>
      </p:nvGrpSpPr>
      <p:grpSpPr>
        <a:xfrm>
          <a:off x="0" y="0"/>
          <a:ext cx="0" cy="0"/>
          <a:chOff x="0" y="0"/>
          <a:chExt cx="0" cy="0"/>
        </a:xfrm>
      </p:grpSpPr>
      <p:sp>
        <p:nvSpPr>
          <p:cNvPr id="36" name="Google Shape;36;p8"/>
          <p:cNvSpPr txBox="1">
            <a:spLocks noGrp="1"/>
          </p:cNvSpPr>
          <p:nvPr>
            <p:ph type="title"/>
          </p:nvPr>
        </p:nvSpPr>
        <p:spPr>
          <a:xfrm>
            <a:off x="490250" y="526350"/>
            <a:ext cx="5618700" cy="40908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4800"/>
              <a:buFont typeface="Lato"/>
              <a:buNone/>
              <a:defRPr sz="4800" b="0">
                <a:solidFill>
                  <a:schemeClr val="lt1"/>
                </a:solidFill>
                <a:latin typeface="Lato"/>
                <a:ea typeface="Lato"/>
                <a:cs typeface="Lato"/>
                <a:sym typeface="Lato"/>
              </a:defRPr>
            </a:lvl1pPr>
            <a:lvl2pPr lvl="1">
              <a:spcBef>
                <a:spcPts val="0"/>
              </a:spcBef>
              <a:spcAft>
                <a:spcPts val="0"/>
              </a:spcAft>
              <a:buClr>
                <a:schemeClr val="lt1"/>
              </a:buClr>
              <a:buSzPts val="4800"/>
              <a:buFont typeface="Lato"/>
              <a:buNone/>
              <a:defRPr sz="4800" b="0">
                <a:solidFill>
                  <a:schemeClr val="lt1"/>
                </a:solidFill>
                <a:latin typeface="Lato"/>
                <a:ea typeface="Lato"/>
                <a:cs typeface="Lato"/>
                <a:sym typeface="Lato"/>
              </a:defRPr>
            </a:lvl2pPr>
            <a:lvl3pPr lvl="2">
              <a:spcBef>
                <a:spcPts val="0"/>
              </a:spcBef>
              <a:spcAft>
                <a:spcPts val="0"/>
              </a:spcAft>
              <a:buClr>
                <a:schemeClr val="lt1"/>
              </a:buClr>
              <a:buSzPts val="4800"/>
              <a:buFont typeface="Lato"/>
              <a:buNone/>
              <a:defRPr sz="4800" b="0">
                <a:solidFill>
                  <a:schemeClr val="lt1"/>
                </a:solidFill>
                <a:latin typeface="Lato"/>
                <a:ea typeface="Lato"/>
                <a:cs typeface="Lato"/>
                <a:sym typeface="Lato"/>
              </a:defRPr>
            </a:lvl3pPr>
            <a:lvl4pPr lvl="3">
              <a:spcBef>
                <a:spcPts val="0"/>
              </a:spcBef>
              <a:spcAft>
                <a:spcPts val="0"/>
              </a:spcAft>
              <a:buClr>
                <a:schemeClr val="lt1"/>
              </a:buClr>
              <a:buSzPts val="4800"/>
              <a:buFont typeface="Lato"/>
              <a:buNone/>
              <a:defRPr sz="4800" b="0">
                <a:solidFill>
                  <a:schemeClr val="lt1"/>
                </a:solidFill>
                <a:latin typeface="Lato"/>
                <a:ea typeface="Lato"/>
                <a:cs typeface="Lato"/>
                <a:sym typeface="Lato"/>
              </a:defRPr>
            </a:lvl4pPr>
            <a:lvl5pPr lvl="4">
              <a:spcBef>
                <a:spcPts val="0"/>
              </a:spcBef>
              <a:spcAft>
                <a:spcPts val="0"/>
              </a:spcAft>
              <a:buClr>
                <a:schemeClr val="lt1"/>
              </a:buClr>
              <a:buSzPts val="4800"/>
              <a:buFont typeface="Lato"/>
              <a:buNone/>
              <a:defRPr sz="4800" b="0">
                <a:solidFill>
                  <a:schemeClr val="lt1"/>
                </a:solidFill>
                <a:latin typeface="Lato"/>
                <a:ea typeface="Lato"/>
                <a:cs typeface="Lato"/>
                <a:sym typeface="Lato"/>
              </a:defRPr>
            </a:lvl5pPr>
            <a:lvl6pPr lvl="5">
              <a:spcBef>
                <a:spcPts val="0"/>
              </a:spcBef>
              <a:spcAft>
                <a:spcPts val="0"/>
              </a:spcAft>
              <a:buClr>
                <a:schemeClr val="lt1"/>
              </a:buClr>
              <a:buSzPts val="4800"/>
              <a:buFont typeface="Lato"/>
              <a:buNone/>
              <a:defRPr sz="4800" b="0">
                <a:solidFill>
                  <a:schemeClr val="lt1"/>
                </a:solidFill>
                <a:latin typeface="Lato"/>
                <a:ea typeface="Lato"/>
                <a:cs typeface="Lato"/>
                <a:sym typeface="Lato"/>
              </a:defRPr>
            </a:lvl6pPr>
            <a:lvl7pPr lvl="6">
              <a:spcBef>
                <a:spcPts val="0"/>
              </a:spcBef>
              <a:spcAft>
                <a:spcPts val="0"/>
              </a:spcAft>
              <a:buClr>
                <a:schemeClr val="lt1"/>
              </a:buClr>
              <a:buSzPts val="4800"/>
              <a:buFont typeface="Lato"/>
              <a:buNone/>
              <a:defRPr sz="4800" b="0">
                <a:solidFill>
                  <a:schemeClr val="lt1"/>
                </a:solidFill>
                <a:latin typeface="Lato"/>
                <a:ea typeface="Lato"/>
                <a:cs typeface="Lato"/>
                <a:sym typeface="Lato"/>
              </a:defRPr>
            </a:lvl7pPr>
            <a:lvl8pPr lvl="7">
              <a:spcBef>
                <a:spcPts val="0"/>
              </a:spcBef>
              <a:spcAft>
                <a:spcPts val="0"/>
              </a:spcAft>
              <a:buClr>
                <a:schemeClr val="lt1"/>
              </a:buClr>
              <a:buSzPts val="4800"/>
              <a:buFont typeface="Lato"/>
              <a:buNone/>
              <a:defRPr sz="4800" b="0">
                <a:solidFill>
                  <a:schemeClr val="lt1"/>
                </a:solidFill>
                <a:latin typeface="Lato"/>
                <a:ea typeface="Lato"/>
                <a:cs typeface="Lato"/>
                <a:sym typeface="Lato"/>
              </a:defRPr>
            </a:lvl8pPr>
            <a:lvl9pPr lvl="8">
              <a:spcBef>
                <a:spcPts val="0"/>
              </a:spcBef>
              <a:spcAft>
                <a:spcPts val="0"/>
              </a:spcAft>
              <a:buClr>
                <a:schemeClr val="lt1"/>
              </a:buClr>
              <a:buSzPts val="4800"/>
              <a:buFont typeface="Lato"/>
              <a:buNone/>
              <a:defRPr sz="4800" b="0">
                <a:solidFill>
                  <a:schemeClr val="lt1"/>
                </a:solidFill>
                <a:latin typeface="Lato"/>
                <a:ea typeface="Lato"/>
                <a:cs typeface="Lato"/>
                <a:sym typeface="Lato"/>
              </a:defRPr>
            </a:lvl9pPr>
          </a:lstStyle>
          <a:p>
            <a:endParaRPr/>
          </a:p>
        </p:txBody>
      </p:sp>
      <p:sp>
        <p:nvSpPr>
          <p:cNvPr id="37" name="Google Shape;37;p8"/>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8"/>
        <p:cNvGrpSpPr/>
        <p:nvPr/>
      </p:nvGrpSpPr>
      <p:grpSpPr>
        <a:xfrm>
          <a:off x="0" y="0"/>
          <a:ext cx="0" cy="0"/>
          <a:chOff x="0" y="0"/>
          <a:chExt cx="0" cy="0"/>
        </a:xfrm>
      </p:grpSpPr>
      <p:sp>
        <p:nvSpPr>
          <p:cNvPr id="39" name="Google Shape;39;p9"/>
          <p:cNvSpPr/>
          <p:nvPr/>
        </p:nvSpPr>
        <p:spPr>
          <a:xfrm>
            <a:off x="4572000" y="-2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0" name="Google Shape;40;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41" name="Google Shape;41;p9"/>
          <p:cNvSpPr txBox="1">
            <a:spLocks noGrp="1"/>
          </p:cNvSpPr>
          <p:nvPr>
            <p:ph type="title"/>
          </p:nvPr>
        </p:nvSpPr>
        <p:spPr>
          <a:xfrm>
            <a:off x="265500" y="1107950"/>
            <a:ext cx="4045200" cy="16836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2" name="Google Shape;42;p9"/>
          <p:cNvSpPr txBox="1">
            <a:spLocks noGrp="1"/>
          </p:cNvSpPr>
          <p:nvPr>
            <p:ph type="subTitle" idx="1"/>
          </p:nvPr>
        </p:nvSpPr>
        <p:spPr>
          <a:xfrm>
            <a:off x="265500" y="2845201"/>
            <a:ext cx="4045200" cy="13455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3" name="Google Shape;43;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0"/>
              </a:spcBef>
              <a:spcAft>
                <a:spcPts val="0"/>
              </a:spcAft>
              <a:buClr>
                <a:schemeClr val="lt1"/>
              </a:buClr>
              <a:buSzPts val="1400"/>
              <a:buChar char="○"/>
              <a:defRPr>
                <a:solidFill>
                  <a:schemeClr val="lt1"/>
                </a:solidFill>
              </a:defRPr>
            </a:lvl2pPr>
            <a:lvl3pPr marL="1371600" lvl="2" indent="-317500">
              <a:spcBef>
                <a:spcPts val="0"/>
              </a:spcBef>
              <a:spcAft>
                <a:spcPts val="0"/>
              </a:spcAft>
              <a:buClr>
                <a:schemeClr val="lt1"/>
              </a:buClr>
              <a:buSzPts val="1400"/>
              <a:buChar char="■"/>
              <a:defRPr>
                <a:solidFill>
                  <a:schemeClr val="lt1"/>
                </a:solidFill>
              </a:defRPr>
            </a:lvl3pPr>
            <a:lvl4pPr marL="1828800" lvl="3" indent="-317500">
              <a:spcBef>
                <a:spcPts val="0"/>
              </a:spcBef>
              <a:spcAft>
                <a:spcPts val="0"/>
              </a:spcAft>
              <a:buClr>
                <a:schemeClr val="lt1"/>
              </a:buClr>
              <a:buSzPts val="1400"/>
              <a:buChar char="●"/>
              <a:defRPr>
                <a:solidFill>
                  <a:schemeClr val="lt1"/>
                </a:solidFill>
              </a:defRPr>
            </a:lvl4pPr>
            <a:lvl5pPr marL="2286000" lvl="4" indent="-317500">
              <a:spcBef>
                <a:spcPts val="0"/>
              </a:spcBef>
              <a:spcAft>
                <a:spcPts val="0"/>
              </a:spcAft>
              <a:buClr>
                <a:schemeClr val="lt1"/>
              </a:buClr>
              <a:buSzPts val="1400"/>
              <a:buChar char="○"/>
              <a:defRPr>
                <a:solidFill>
                  <a:schemeClr val="lt1"/>
                </a:solidFill>
              </a:defRPr>
            </a:lvl5pPr>
            <a:lvl6pPr marL="2743200" lvl="5" indent="-317500">
              <a:spcBef>
                <a:spcPts val="0"/>
              </a:spcBef>
              <a:spcAft>
                <a:spcPts val="0"/>
              </a:spcAft>
              <a:buClr>
                <a:schemeClr val="lt1"/>
              </a:buClr>
              <a:buSzPts val="1400"/>
              <a:buChar char="■"/>
              <a:defRPr>
                <a:solidFill>
                  <a:schemeClr val="lt1"/>
                </a:solidFill>
              </a:defRPr>
            </a:lvl6pPr>
            <a:lvl7pPr marL="3200400" lvl="6" indent="-317500">
              <a:spcBef>
                <a:spcPts val="0"/>
              </a:spcBef>
              <a:spcAft>
                <a:spcPts val="0"/>
              </a:spcAft>
              <a:buClr>
                <a:schemeClr val="lt1"/>
              </a:buClr>
              <a:buSzPts val="1400"/>
              <a:buChar char="●"/>
              <a:defRPr>
                <a:solidFill>
                  <a:schemeClr val="lt1"/>
                </a:solidFill>
              </a:defRPr>
            </a:lvl7pPr>
            <a:lvl8pPr marL="3657600" lvl="7" indent="-317500">
              <a:spcBef>
                <a:spcPts val="0"/>
              </a:spcBef>
              <a:spcAft>
                <a:spcPts val="0"/>
              </a:spcAft>
              <a:buClr>
                <a:schemeClr val="lt1"/>
              </a:buClr>
              <a:buSzPts val="1400"/>
              <a:buChar char="○"/>
              <a:defRPr>
                <a:solidFill>
                  <a:schemeClr val="lt1"/>
                </a:solidFill>
              </a:defRPr>
            </a:lvl8pPr>
            <a:lvl9pPr marL="4114800" lvl="8" indent="-317500">
              <a:spcBef>
                <a:spcPts val="0"/>
              </a:spcBef>
              <a:spcAft>
                <a:spcPts val="0"/>
              </a:spcAft>
              <a:buClr>
                <a:schemeClr val="lt1"/>
              </a:buClr>
              <a:buSzPts val="1400"/>
              <a:buChar char="■"/>
              <a:defRPr>
                <a:solidFill>
                  <a:schemeClr val="lt1"/>
                </a:solidFill>
              </a:defRPr>
            </a:lvl9pPr>
          </a:lstStyle>
          <a:p>
            <a:endParaRPr/>
          </a:p>
        </p:txBody>
      </p:sp>
      <p:sp>
        <p:nvSpPr>
          <p:cNvPr id="44" name="Google Shape;44;p9"/>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5"/>
        <p:cNvGrpSpPr/>
        <p:nvPr/>
      </p:nvGrpSpPr>
      <p:grpSpPr>
        <a:xfrm>
          <a:off x="0" y="0"/>
          <a:ext cx="0" cy="0"/>
          <a:chOff x="0" y="0"/>
          <a:chExt cx="0" cy="0"/>
        </a:xfrm>
      </p:grpSpPr>
      <p:sp>
        <p:nvSpPr>
          <p:cNvPr id="46" name="Google Shape;46;p10"/>
          <p:cNvSpPr txBox="1">
            <a:spLocks noGrp="1"/>
          </p:cNvSpPr>
          <p:nvPr>
            <p:ph type="body" idx="1"/>
          </p:nvPr>
        </p:nvSpPr>
        <p:spPr>
          <a:xfrm>
            <a:off x="319500" y="4230575"/>
            <a:ext cx="5998800" cy="5988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7" name="Google Shape;47;p10"/>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coral">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391350"/>
            <a:ext cx="8520600" cy="6261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1pPr>
            <a:lvl2pPr lvl="1">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2pPr>
            <a:lvl3pPr lvl="2">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3pPr>
            <a:lvl4pPr lvl="3">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4pPr>
            <a:lvl5pPr lvl="4">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5pPr>
            <a:lvl6pPr lvl="5">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6pPr>
            <a:lvl7pPr lvl="6">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7pPr>
            <a:lvl8pPr lvl="7">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8pPr>
            <a:lvl9pPr lvl="8">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marL="914400" lvl="1" indent="-3175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2pPr>
            <a:lvl3pPr marL="1371600" lvl="2" indent="-3175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3pPr>
            <a:lvl4pPr marL="1828800" lvl="3" indent="-3175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4pPr>
            <a:lvl5pPr marL="2286000" lvl="4" indent="-3175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5pPr>
            <a:lvl6pPr marL="2743200" lvl="5" indent="-3175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6pPr>
            <a:lvl7pPr marL="3200400" lvl="6" indent="-3175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7pPr>
            <a:lvl8pPr marL="3657600" lvl="7" indent="-3175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8pPr>
            <a:lvl9pPr marL="4114800" lvl="8" indent="-3175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latin typeface="Lato"/>
                <a:ea typeface="Lato"/>
                <a:cs typeface="Lato"/>
                <a:sym typeface="Lato"/>
              </a:defRPr>
            </a:lvl1pPr>
            <a:lvl2pPr lvl="1" algn="r">
              <a:buNone/>
              <a:defRPr sz="1000">
                <a:solidFill>
                  <a:schemeClr val="dk2"/>
                </a:solidFill>
                <a:latin typeface="Lato"/>
                <a:ea typeface="Lato"/>
                <a:cs typeface="Lato"/>
                <a:sym typeface="Lato"/>
              </a:defRPr>
            </a:lvl2pPr>
            <a:lvl3pPr lvl="2" algn="r">
              <a:buNone/>
              <a:defRPr sz="1000">
                <a:solidFill>
                  <a:schemeClr val="dk2"/>
                </a:solidFill>
                <a:latin typeface="Lato"/>
                <a:ea typeface="Lato"/>
                <a:cs typeface="Lato"/>
                <a:sym typeface="Lato"/>
              </a:defRPr>
            </a:lvl3pPr>
            <a:lvl4pPr lvl="3" algn="r">
              <a:buNone/>
              <a:defRPr sz="1000">
                <a:solidFill>
                  <a:schemeClr val="dk2"/>
                </a:solidFill>
                <a:latin typeface="Lato"/>
                <a:ea typeface="Lato"/>
                <a:cs typeface="Lato"/>
                <a:sym typeface="Lato"/>
              </a:defRPr>
            </a:lvl4pPr>
            <a:lvl5pPr lvl="4" algn="r">
              <a:buNone/>
              <a:defRPr sz="1000">
                <a:solidFill>
                  <a:schemeClr val="dk2"/>
                </a:solidFill>
                <a:latin typeface="Lato"/>
                <a:ea typeface="Lato"/>
                <a:cs typeface="Lato"/>
                <a:sym typeface="Lato"/>
              </a:defRPr>
            </a:lvl5pPr>
            <a:lvl6pPr lvl="5" algn="r">
              <a:buNone/>
              <a:defRPr sz="1000">
                <a:solidFill>
                  <a:schemeClr val="dk2"/>
                </a:solidFill>
                <a:latin typeface="Lato"/>
                <a:ea typeface="Lato"/>
                <a:cs typeface="Lato"/>
                <a:sym typeface="Lato"/>
              </a:defRPr>
            </a:lvl6pPr>
            <a:lvl7pPr lvl="6" algn="r">
              <a:buNone/>
              <a:defRPr sz="1000">
                <a:solidFill>
                  <a:schemeClr val="dk2"/>
                </a:solidFill>
                <a:latin typeface="Lato"/>
                <a:ea typeface="Lato"/>
                <a:cs typeface="Lato"/>
                <a:sym typeface="Lato"/>
              </a:defRPr>
            </a:lvl7pPr>
            <a:lvl8pPr lvl="7" algn="r">
              <a:buNone/>
              <a:defRPr sz="1000">
                <a:solidFill>
                  <a:schemeClr val="dk2"/>
                </a:solidFill>
                <a:latin typeface="Lato"/>
                <a:ea typeface="Lato"/>
                <a:cs typeface="Lato"/>
                <a:sym typeface="Lato"/>
              </a:defRPr>
            </a:lvl8pPr>
            <a:lvl9pPr lvl="8" algn="r">
              <a:buNone/>
              <a:defRPr sz="1000">
                <a:solidFill>
                  <a:schemeClr val="dk2"/>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image" Target="../media/image6.jpe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7.pn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image" Target="../media/image8.pn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10.jpeg"/><Relationship Id="rId5" Type="http://schemas.openxmlformats.org/officeDocument/2006/relationships/image" Target="../media/image9.jpeg"/><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3.xml"/><Relationship Id="rId5" Type="http://schemas.openxmlformats.org/officeDocument/2006/relationships/image" Target="../media/image11.jpeg"/><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3.xml"/><Relationship Id="rId5" Type="http://schemas.openxmlformats.org/officeDocument/2006/relationships/image" Target="../media/image12.jpeg"/><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14.jpeg"/><Relationship Id="rId5" Type="http://schemas.openxmlformats.org/officeDocument/2006/relationships/image" Target="../media/image13.png"/><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3.xml"/><Relationship Id="rId5" Type="http://schemas.openxmlformats.org/officeDocument/2006/relationships/image" Target="../media/image15.jpe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8.jpeg"/><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openxmlformats.org/officeDocument/2006/relationships/image" Target="../media/image17.jpeg"/><Relationship Id="rId5" Type="http://schemas.openxmlformats.org/officeDocument/2006/relationships/image" Target="../media/image16.png"/><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3.xml"/><Relationship Id="rId5" Type="http://schemas.openxmlformats.org/officeDocument/2006/relationships/image" Target="../media/image19.jpeg"/><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3.xml"/><Relationship Id="rId5" Type="http://schemas.openxmlformats.org/officeDocument/2006/relationships/image" Target="../media/image20.png"/><Relationship Id="rId4" Type="http://schemas.openxmlformats.org/officeDocument/2006/relationships/image" Target="../media/image2.pn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3.xml"/><Relationship Id="rId5" Type="http://schemas.openxmlformats.org/officeDocument/2006/relationships/image" Target="../media/image21.jpeg"/><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3.xml"/><Relationship Id="rId5" Type="http://schemas.openxmlformats.org/officeDocument/2006/relationships/image" Target="../media/image22.jpeg"/><Relationship Id="rId4" Type="http://schemas.openxmlformats.org/officeDocument/2006/relationships/image" Target="../media/image2.png"/></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3.xml"/><Relationship Id="rId5" Type="http://schemas.openxmlformats.org/officeDocument/2006/relationships/image" Target="../media/image23.jpeg"/><Relationship Id="rId4" Type="http://schemas.openxmlformats.org/officeDocument/2006/relationships/image" Target="../media/image2.png"/></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3.xml"/><Relationship Id="rId5" Type="http://schemas.openxmlformats.org/officeDocument/2006/relationships/image" Target="../media/image24.png"/><Relationship Id="rId4" Type="http://schemas.openxmlformats.org/officeDocument/2006/relationships/image" Target="../media/image2.png"/></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3.xml"/><Relationship Id="rId5" Type="http://schemas.openxmlformats.org/officeDocument/2006/relationships/image" Target="../media/image25.jpeg"/><Relationship Id="rId4" Type="http://schemas.openxmlformats.org/officeDocument/2006/relationships/image" Target="../media/image2.png"/></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3.xml"/><Relationship Id="rId5" Type="http://schemas.openxmlformats.org/officeDocument/2006/relationships/image" Target="../media/image26.png"/><Relationship Id="rId4" Type="http://schemas.openxmlformats.org/officeDocument/2006/relationships/image" Target="../media/image2.png"/></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5.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36.xml.rels><?xml version="1.0" encoding="UTF-8" standalone="yes"?>
<Relationships xmlns="http://schemas.openxmlformats.org/package/2006/relationships"><Relationship Id="rId3" Type="http://schemas.openxmlformats.org/officeDocument/2006/relationships/hyperlink" Target="https://fortune.com/2017/03/22/facebook-fact-checking-tool/" TargetMode="External"/><Relationship Id="rId2" Type="http://schemas.openxmlformats.org/officeDocument/2006/relationships/notesSlide" Target="../notesSlides/notesSlide36.xml"/><Relationship Id="rId1" Type="http://schemas.openxmlformats.org/officeDocument/2006/relationships/slideLayout" Target="../slideLayouts/slideLayout3.xml"/><Relationship Id="rId6" Type="http://schemas.openxmlformats.org/officeDocument/2006/relationships/image" Target="../media/image27.jpeg"/><Relationship Id="rId5" Type="http://schemas.openxmlformats.org/officeDocument/2006/relationships/image" Target="../media/image2.png"/><Relationship Id="rId4" Type="http://schemas.openxmlformats.org/officeDocument/2006/relationships/image" Target="../media/image1.png"/></Relationships>
</file>

<file path=ppt/slides/_rels/slide37.xml.rels><?xml version="1.0" encoding="UTF-8" standalone="yes"?>
<Relationships xmlns="http://schemas.openxmlformats.org/package/2006/relationships"><Relationship Id="rId3" Type="http://schemas.openxmlformats.org/officeDocument/2006/relationships/hyperlink" Target="https://onlinestatbook.com/stat_sim/sampling_dist/index.html" TargetMode="External"/><Relationship Id="rId2" Type="http://schemas.openxmlformats.org/officeDocument/2006/relationships/notesSlide" Target="../notesSlides/notesSlide37.xml"/><Relationship Id="rId1" Type="http://schemas.openxmlformats.org/officeDocument/2006/relationships/slideLayout" Target="../slideLayouts/slideLayout3.xml"/><Relationship Id="rId5" Type="http://schemas.openxmlformats.org/officeDocument/2006/relationships/image" Target="../media/image2.png"/><Relationship Id="rId4" Type="http://schemas.openxmlformats.org/officeDocument/2006/relationships/image" Target="../media/image1.png"/></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8.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9.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0.xml"/><Relationship Id="rId1" Type="http://schemas.openxmlformats.org/officeDocument/2006/relationships/slideLayout" Target="../slideLayouts/slideLayout3.xml"/><Relationship Id="rId5" Type="http://schemas.openxmlformats.org/officeDocument/2006/relationships/image" Target="../media/image28.jpeg"/><Relationship Id="rId4" Type="http://schemas.openxmlformats.org/officeDocument/2006/relationships/image" Target="../media/image2.png"/></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1.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2.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3.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4.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5.xml"/><Relationship Id="rId1" Type="http://schemas.openxmlformats.org/officeDocument/2006/relationships/slideLayout" Target="../slideLayouts/slideLayout3.xml"/><Relationship Id="rId5" Type="http://schemas.openxmlformats.org/officeDocument/2006/relationships/image" Target="../media/image29.jpeg"/><Relationship Id="rId4" Type="http://schemas.openxmlformats.org/officeDocument/2006/relationships/image" Target="../media/image2.png"/></Relationships>
</file>

<file path=ppt/slides/_rels/slide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6.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7.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8.xml"/><Relationship Id="rId1" Type="http://schemas.openxmlformats.org/officeDocument/2006/relationships/slideLayout" Target="../slideLayouts/slideLayout3.xml"/><Relationship Id="rId5" Type="http://schemas.openxmlformats.org/officeDocument/2006/relationships/image" Target="../media/image30.png"/><Relationship Id="rId4" Type="http://schemas.openxmlformats.org/officeDocument/2006/relationships/image" Target="../media/image2.png"/></Relationships>
</file>

<file path=ppt/slides/_rels/slide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9.xml"/><Relationship Id="rId1" Type="http://schemas.openxmlformats.org/officeDocument/2006/relationships/slideLayout" Target="../slideLayouts/slideLayout3.xml"/><Relationship Id="rId5" Type="http://schemas.openxmlformats.org/officeDocument/2006/relationships/image" Target="../media/image31.jpe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3.jpeg"/><Relationship Id="rId4" Type="http://schemas.openxmlformats.org/officeDocument/2006/relationships/image" Target="../media/image2.png"/></Relationships>
</file>

<file path=ppt/slides/_rels/slide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0.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1.xml"/><Relationship Id="rId1" Type="http://schemas.openxmlformats.org/officeDocument/2006/relationships/slideLayout" Target="../slideLayouts/slideLayout3.xml"/><Relationship Id="rId5" Type="http://schemas.openxmlformats.org/officeDocument/2006/relationships/image" Target="../media/image32.jpeg"/><Relationship Id="rId4" Type="http://schemas.openxmlformats.org/officeDocument/2006/relationships/image" Target="../media/image2.png"/></Relationships>
</file>

<file path=ppt/slides/_rels/slide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2.xml"/><Relationship Id="rId1" Type="http://schemas.openxmlformats.org/officeDocument/2006/relationships/slideLayout" Target="../slideLayouts/slideLayout3.xml"/><Relationship Id="rId5" Type="http://schemas.openxmlformats.org/officeDocument/2006/relationships/image" Target="../media/image33.jpeg"/><Relationship Id="rId4" Type="http://schemas.openxmlformats.org/officeDocument/2006/relationships/image" Target="../media/image2.png"/></Relationships>
</file>

<file path=ppt/slides/_rels/slide5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3.xml"/><Relationship Id="rId1" Type="http://schemas.openxmlformats.org/officeDocument/2006/relationships/slideLayout" Target="../slideLayouts/slideLayout3.xml"/><Relationship Id="rId5" Type="http://schemas.openxmlformats.org/officeDocument/2006/relationships/image" Target="../media/image34.jpeg"/><Relationship Id="rId4" Type="http://schemas.openxmlformats.org/officeDocument/2006/relationships/image" Target="../media/image2.png"/></Relationships>
</file>

<file path=ppt/slides/_rels/slide5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4.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5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5.xml"/><Relationship Id="rId1" Type="http://schemas.openxmlformats.org/officeDocument/2006/relationships/slideLayout" Target="../slideLayouts/slideLayout3.xml"/><Relationship Id="rId5" Type="http://schemas.openxmlformats.org/officeDocument/2006/relationships/image" Target="../media/image35.png"/><Relationship Id="rId4" Type="http://schemas.openxmlformats.org/officeDocument/2006/relationships/image" Target="../media/image2.png"/></Relationships>
</file>

<file path=ppt/slides/_rels/slide5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6.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5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7.xml"/><Relationship Id="rId1" Type="http://schemas.openxmlformats.org/officeDocument/2006/relationships/slideLayout" Target="../slideLayouts/slideLayout3.xml"/><Relationship Id="rId5" Type="http://schemas.openxmlformats.org/officeDocument/2006/relationships/image" Target="../media/image36.png"/><Relationship Id="rId4" Type="http://schemas.openxmlformats.org/officeDocument/2006/relationships/image" Target="../media/image2.png"/></Relationships>
</file>

<file path=ppt/slides/_rels/slide5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8.xml"/><Relationship Id="rId1" Type="http://schemas.openxmlformats.org/officeDocument/2006/relationships/slideLayout" Target="../slideLayouts/slideLayout3.xml"/><Relationship Id="rId5" Type="http://schemas.openxmlformats.org/officeDocument/2006/relationships/image" Target="../media/image37.png"/><Relationship Id="rId4" Type="http://schemas.openxmlformats.org/officeDocument/2006/relationships/image" Target="../media/image2.png"/></Relationships>
</file>

<file path=ppt/slides/_rels/slide5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9.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4.jpeg"/><Relationship Id="rId4" Type="http://schemas.openxmlformats.org/officeDocument/2006/relationships/image" Target="../media/image2.png"/></Relationships>
</file>

<file path=ppt/slides/_rels/slide6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0.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6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1.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6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2.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6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3.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6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4.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6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5.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6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6.xml"/><Relationship Id="rId1" Type="http://schemas.openxmlformats.org/officeDocument/2006/relationships/slideLayout" Target="../slideLayouts/slideLayout3.xml"/><Relationship Id="rId5" Type="http://schemas.openxmlformats.org/officeDocument/2006/relationships/image" Target="../media/image38.jpeg"/><Relationship Id="rId4" Type="http://schemas.openxmlformats.org/officeDocument/2006/relationships/image" Target="../media/image2.png"/></Relationships>
</file>

<file path=ppt/slides/_rels/slide6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7.xml"/><Relationship Id="rId1" Type="http://schemas.openxmlformats.org/officeDocument/2006/relationships/slideLayout" Target="../slideLayouts/slideLayout3.xml"/><Relationship Id="rId5" Type="http://schemas.openxmlformats.org/officeDocument/2006/relationships/image" Target="../media/image38.jpeg"/><Relationship Id="rId4" Type="http://schemas.openxmlformats.org/officeDocument/2006/relationships/image" Target="../media/image2.png"/></Relationships>
</file>

<file path=ppt/slides/_rels/slide6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8.xml"/><Relationship Id="rId1" Type="http://schemas.openxmlformats.org/officeDocument/2006/relationships/slideLayout" Target="../slideLayouts/slideLayout3.xml"/><Relationship Id="rId5" Type="http://schemas.openxmlformats.org/officeDocument/2006/relationships/image" Target="../media/image38.jpeg"/><Relationship Id="rId4" Type="http://schemas.openxmlformats.org/officeDocument/2006/relationships/image" Target="../media/image2.png"/></Relationships>
</file>

<file path=ppt/slides/_rels/slide6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9.xml"/><Relationship Id="rId1" Type="http://schemas.openxmlformats.org/officeDocument/2006/relationships/slideLayout" Target="../slideLayouts/slideLayout3.xml"/><Relationship Id="rId5" Type="http://schemas.openxmlformats.org/officeDocument/2006/relationships/image" Target="../media/image38.jpe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7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0.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7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1.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7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2.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7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3.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7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4.xml"/><Relationship Id="rId1" Type="http://schemas.openxmlformats.org/officeDocument/2006/relationships/slideLayout" Target="../slideLayouts/slideLayout3.xml"/><Relationship Id="rId5" Type="http://schemas.openxmlformats.org/officeDocument/2006/relationships/image" Target="../media/image39.jpeg"/><Relationship Id="rId4" Type="http://schemas.openxmlformats.org/officeDocument/2006/relationships/image" Target="../media/image2.png"/></Relationships>
</file>

<file path=ppt/slides/_rels/slide7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5.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7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6.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7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7.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7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8.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7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9.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5.jpeg"/><Relationship Id="rId4" Type="http://schemas.openxmlformats.org/officeDocument/2006/relationships/image" Target="../media/image2.png"/></Relationships>
</file>

<file path=ppt/slides/_rels/slide8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0.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8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1.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8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2.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8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3.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8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4.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pic>
        <p:nvPicPr>
          <p:cNvPr id="59" name="Google Shape;59;p13"/>
          <p:cNvPicPr preferRelativeResize="0"/>
          <p:nvPr/>
        </p:nvPicPr>
        <p:blipFill rotWithShape="1">
          <a:blip r:embed="rId3">
            <a:alphaModFix/>
          </a:blip>
          <a:srcRect/>
          <a:stretch/>
        </p:blipFill>
        <p:spPr>
          <a:xfrm>
            <a:off x="6858000" y="4381500"/>
            <a:ext cx="2286000" cy="762000"/>
          </a:xfrm>
          <a:prstGeom prst="rect">
            <a:avLst/>
          </a:prstGeom>
          <a:noFill/>
          <a:ln>
            <a:noFill/>
          </a:ln>
        </p:spPr>
      </p:pic>
      <p:pic>
        <p:nvPicPr>
          <p:cNvPr id="1026" name="Picture 2">
            <a:extLst>
              <a:ext uri="{FF2B5EF4-FFF2-40B4-BE49-F238E27FC236}">
                <a16:creationId xmlns:a16="http://schemas.microsoft.com/office/drawing/2014/main" id="{ECFCC1F3-7019-411C-A8EB-912CDE32205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888" y="0"/>
            <a:ext cx="1719416" cy="73741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18D87C30-66C0-2AE7-A95F-A0F8E50235EF}"/>
              </a:ext>
            </a:extLst>
          </p:cNvPr>
          <p:cNvSpPr txBox="1"/>
          <p:nvPr/>
        </p:nvSpPr>
        <p:spPr>
          <a:xfrm>
            <a:off x="6858000" y="3727938"/>
            <a:ext cx="1201615" cy="707886"/>
          </a:xfrm>
          <a:prstGeom prst="rect">
            <a:avLst/>
          </a:prstGeom>
          <a:noFill/>
        </p:spPr>
        <p:txBody>
          <a:bodyPr wrap="square" rtlCol="0">
            <a:spAutoFit/>
          </a:bodyPr>
          <a:lstStyle/>
          <a:p>
            <a:r>
              <a:rPr lang="en-IN" sz="1000" b="1" dirty="0"/>
              <a:t>Presented by:</a:t>
            </a:r>
          </a:p>
          <a:p>
            <a:r>
              <a:rPr lang="en-IN" sz="1000" b="1" dirty="0"/>
              <a:t>Sachin Saxena </a:t>
            </a:r>
          </a:p>
          <a:p>
            <a:r>
              <a:rPr lang="en-IN" sz="1000" b="1" dirty="0"/>
              <a:t>SME, </a:t>
            </a:r>
            <a:r>
              <a:rPr lang="en-IN" sz="1000" b="1" dirty="0" err="1"/>
              <a:t>upGrade</a:t>
            </a:r>
            <a:endParaRPr lang="en-IN" sz="1000" b="1" dirty="0"/>
          </a:p>
          <a:p>
            <a:endParaRPr lang="en-IN" sz="1000" b="1" dirty="0"/>
          </a:p>
        </p:txBody>
      </p:sp>
      <p:sp>
        <p:nvSpPr>
          <p:cNvPr id="3" name="TextBox 2">
            <a:extLst>
              <a:ext uri="{FF2B5EF4-FFF2-40B4-BE49-F238E27FC236}">
                <a16:creationId xmlns:a16="http://schemas.microsoft.com/office/drawing/2014/main" id="{2043F93C-C478-E082-B561-CD039FE2B5F0}"/>
              </a:ext>
            </a:extLst>
          </p:cNvPr>
          <p:cNvSpPr txBox="1"/>
          <p:nvPr/>
        </p:nvSpPr>
        <p:spPr>
          <a:xfrm>
            <a:off x="3016926" y="1682262"/>
            <a:ext cx="3110147" cy="523220"/>
          </a:xfrm>
          <a:prstGeom prst="rect">
            <a:avLst/>
          </a:prstGeom>
          <a:noFill/>
        </p:spPr>
        <p:txBody>
          <a:bodyPr wrap="none" rtlCol="0">
            <a:spAutoFit/>
          </a:bodyPr>
          <a:lstStyle/>
          <a:p>
            <a:pPr algn="ctr"/>
            <a:r>
              <a:rPr lang="en-US" dirty="0"/>
              <a:t>DATA SCIENCE </a:t>
            </a:r>
          </a:p>
          <a:p>
            <a:pPr algn="ctr"/>
            <a:r>
              <a:rPr lang="en-US" dirty="0"/>
              <a:t>UNIT 1- Introduction to Data Science</a:t>
            </a:r>
            <a:endParaRPr lang="en-IN"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342900">
              <a:spcAft>
                <a:spcPts val="1200"/>
              </a:spcAft>
            </a:pPr>
            <a:r>
              <a:rPr lang="en-US" dirty="0"/>
              <a:t>Probability Theory </a:t>
            </a:r>
          </a:p>
          <a:p>
            <a:pPr marL="342900">
              <a:spcAft>
                <a:spcPts val="1200"/>
              </a:spcAft>
            </a:pPr>
            <a:endParaRPr dirty="0"/>
          </a:p>
        </p:txBody>
      </p:sp>
      <p:pic>
        <p:nvPicPr>
          <p:cNvPr id="94" name="Google Shape;94;p18"/>
          <p:cNvPicPr preferRelativeResize="0"/>
          <p:nvPr/>
        </p:nvPicPr>
        <p:blipFill rotWithShape="1">
          <a:blip r:embed="rId3">
            <a:alphaModFix/>
          </a:blip>
          <a:srcRect/>
          <a:stretch/>
        </p:blipFill>
        <p:spPr>
          <a:xfrm>
            <a:off x="6858000" y="4381500"/>
            <a:ext cx="2286000" cy="762000"/>
          </a:xfrm>
          <a:prstGeom prst="rect">
            <a:avLst/>
          </a:prstGeom>
          <a:noFill/>
          <a:ln>
            <a:noFill/>
          </a:ln>
        </p:spPr>
      </p:pic>
      <p:pic>
        <p:nvPicPr>
          <p:cNvPr id="5" name="Picture 2">
            <a:extLst>
              <a:ext uri="{FF2B5EF4-FFF2-40B4-BE49-F238E27FC236}">
                <a16:creationId xmlns:a16="http://schemas.microsoft.com/office/drawing/2014/main" id="{93401CC2-4E7E-4D2E-A6AE-EF7E62AABB8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888" y="0"/>
            <a:ext cx="1719416" cy="737419"/>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Two Sides Same Coin Stock Photos - Free &amp; Royalty-Free Stock Photos from  Dreamstime">
            <a:extLst>
              <a:ext uri="{FF2B5EF4-FFF2-40B4-BE49-F238E27FC236}">
                <a16:creationId xmlns:a16="http://schemas.microsoft.com/office/drawing/2014/main" id="{1B7B74D4-5B1F-7FB2-B17F-E1C5D269555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49554" y="1020857"/>
            <a:ext cx="3994446" cy="21020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19422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342900">
              <a:spcAft>
                <a:spcPts val="1200"/>
              </a:spcAft>
            </a:pPr>
            <a:r>
              <a:rPr lang="en-US" dirty="0"/>
              <a:t>Probability Theory </a:t>
            </a:r>
          </a:p>
          <a:p>
            <a:pPr marL="342900">
              <a:spcAft>
                <a:spcPts val="1200"/>
              </a:spcAft>
            </a:pPr>
            <a:endParaRPr dirty="0"/>
          </a:p>
        </p:txBody>
      </p:sp>
      <p:pic>
        <p:nvPicPr>
          <p:cNvPr id="94" name="Google Shape;94;p18"/>
          <p:cNvPicPr preferRelativeResize="0"/>
          <p:nvPr/>
        </p:nvPicPr>
        <p:blipFill rotWithShape="1">
          <a:blip r:embed="rId3">
            <a:alphaModFix/>
          </a:blip>
          <a:srcRect/>
          <a:stretch/>
        </p:blipFill>
        <p:spPr>
          <a:xfrm>
            <a:off x="6858000" y="4381500"/>
            <a:ext cx="2286000" cy="762000"/>
          </a:xfrm>
          <a:prstGeom prst="rect">
            <a:avLst/>
          </a:prstGeom>
          <a:noFill/>
          <a:ln>
            <a:noFill/>
          </a:ln>
        </p:spPr>
      </p:pic>
      <p:pic>
        <p:nvPicPr>
          <p:cNvPr id="5" name="Picture 2">
            <a:extLst>
              <a:ext uri="{FF2B5EF4-FFF2-40B4-BE49-F238E27FC236}">
                <a16:creationId xmlns:a16="http://schemas.microsoft.com/office/drawing/2014/main" id="{93401CC2-4E7E-4D2E-A6AE-EF7E62AABB8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888" y="0"/>
            <a:ext cx="1719416" cy="737419"/>
          </a:xfrm>
          <a:prstGeom prst="rect">
            <a:avLst/>
          </a:prstGeom>
          <a:noFill/>
          <a:extLst>
            <a:ext uri="{909E8E84-426E-40DD-AFC4-6F175D3DCCD1}">
              <a14:hiddenFill xmlns:a14="http://schemas.microsoft.com/office/drawing/2010/main">
                <a:solidFill>
                  <a:srgbClr val="FFFFFF"/>
                </a:solidFill>
              </a14:hiddenFill>
            </a:ext>
          </a:extLst>
        </p:spPr>
      </p:pic>
      <p:pic>
        <p:nvPicPr>
          <p:cNvPr id="12294" name="Picture 6" descr="Playing Card Frequencies">
            <a:extLst>
              <a:ext uri="{FF2B5EF4-FFF2-40B4-BE49-F238E27FC236}">
                <a16:creationId xmlns:a16="http://schemas.microsoft.com/office/drawing/2014/main" id="{E0082DB8-629C-2EEA-85F8-334989FBFC0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45019" y="1585657"/>
            <a:ext cx="7698981" cy="31768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51623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342900">
              <a:spcAft>
                <a:spcPts val="1200"/>
              </a:spcAft>
            </a:pPr>
            <a:r>
              <a:rPr lang="en-US" dirty="0"/>
              <a:t>Definition and examples of </a:t>
            </a:r>
          </a:p>
          <a:p>
            <a:pPr marL="0" indent="0">
              <a:spcAft>
                <a:spcPts val="1200"/>
              </a:spcAft>
              <a:buNone/>
            </a:pPr>
            <a:r>
              <a:rPr lang="en-US" dirty="0"/>
              <a:t>Random event</a:t>
            </a:r>
          </a:p>
          <a:p>
            <a:pPr marL="342900">
              <a:spcAft>
                <a:spcPts val="1200"/>
              </a:spcAft>
            </a:pPr>
            <a:endParaRPr dirty="0"/>
          </a:p>
        </p:txBody>
      </p:sp>
      <p:pic>
        <p:nvPicPr>
          <p:cNvPr id="94" name="Google Shape;94;p18"/>
          <p:cNvPicPr preferRelativeResize="0"/>
          <p:nvPr/>
        </p:nvPicPr>
        <p:blipFill rotWithShape="1">
          <a:blip r:embed="rId3">
            <a:alphaModFix/>
          </a:blip>
          <a:srcRect/>
          <a:stretch/>
        </p:blipFill>
        <p:spPr>
          <a:xfrm>
            <a:off x="6858000" y="4381500"/>
            <a:ext cx="2286000" cy="762000"/>
          </a:xfrm>
          <a:prstGeom prst="rect">
            <a:avLst/>
          </a:prstGeom>
          <a:noFill/>
          <a:ln>
            <a:noFill/>
          </a:ln>
        </p:spPr>
      </p:pic>
      <p:pic>
        <p:nvPicPr>
          <p:cNvPr id="5" name="Picture 2">
            <a:extLst>
              <a:ext uri="{FF2B5EF4-FFF2-40B4-BE49-F238E27FC236}">
                <a16:creationId xmlns:a16="http://schemas.microsoft.com/office/drawing/2014/main" id="{93401CC2-4E7E-4D2E-A6AE-EF7E62AABB8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888" y="0"/>
            <a:ext cx="1719416" cy="737419"/>
          </a:xfrm>
          <a:prstGeom prst="rect">
            <a:avLst/>
          </a:prstGeom>
          <a:noFill/>
          <a:extLst>
            <a:ext uri="{909E8E84-426E-40DD-AFC4-6F175D3DCCD1}">
              <a14:hiddenFill xmlns:a14="http://schemas.microsoft.com/office/drawing/2010/main">
                <a:solidFill>
                  <a:srgbClr val="FFFFFF"/>
                </a:solidFill>
              </a14:hiddenFill>
            </a:ext>
          </a:extLst>
        </p:spPr>
      </p:pic>
      <p:pic>
        <p:nvPicPr>
          <p:cNvPr id="13314" name="Picture 2" descr="Chapter 3 Probability and random events | Introductory Statistics for  Economics">
            <a:extLst>
              <a:ext uri="{FF2B5EF4-FFF2-40B4-BE49-F238E27FC236}">
                <a16:creationId xmlns:a16="http://schemas.microsoft.com/office/drawing/2014/main" id="{1D78FFFF-DD06-2643-D641-FCB03B01A9E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46287" y="408202"/>
            <a:ext cx="5297714" cy="37080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59269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342900">
              <a:spcAft>
                <a:spcPts val="1200"/>
              </a:spcAft>
            </a:pPr>
            <a:r>
              <a:rPr lang="en-US" dirty="0"/>
              <a:t>mutually exclusive events</a:t>
            </a:r>
            <a:endParaRPr dirty="0"/>
          </a:p>
        </p:txBody>
      </p:sp>
      <p:pic>
        <p:nvPicPr>
          <p:cNvPr id="94" name="Google Shape;94;p18"/>
          <p:cNvPicPr preferRelativeResize="0"/>
          <p:nvPr/>
        </p:nvPicPr>
        <p:blipFill rotWithShape="1">
          <a:blip r:embed="rId3">
            <a:alphaModFix/>
          </a:blip>
          <a:srcRect/>
          <a:stretch/>
        </p:blipFill>
        <p:spPr>
          <a:xfrm>
            <a:off x="6858000" y="4381500"/>
            <a:ext cx="2286000" cy="762000"/>
          </a:xfrm>
          <a:prstGeom prst="rect">
            <a:avLst/>
          </a:prstGeom>
          <a:noFill/>
          <a:ln>
            <a:noFill/>
          </a:ln>
        </p:spPr>
      </p:pic>
      <p:pic>
        <p:nvPicPr>
          <p:cNvPr id="5" name="Picture 2">
            <a:extLst>
              <a:ext uri="{FF2B5EF4-FFF2-40B4-BE49-F238E27FC236}">
                <a16:creationId xmlns:a16="http://schemas.microsoft.com/office/drawing/2014/main" id="{93401CC2-4E7E-4D2E-A6AE-EF7E62AABB8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888" y="0"/>
            <a:ext cx="1719416" cy="737419"/>
          </a:xfrm>
          <a:prstGeom prst="rect">
            <a:avLst/>
          </a:prstGeom>
          <a:noFill/>
          <a:extLst>
            <a:ext uri="{909E8E84-426E-40DD-AFC4-6F175D3DCCD1}">
              <a14:hiddenFill xmlns:a14="http://schemas.microsoft.com/office/drawing/2010/main">
                <a:solidFill>
                  <a:srgbClr val="FFFFFF"/>
                </a:solidFill>
              </a14:hiddenFill>
            </a:ext>
          </a:extLst>
        </p:spPr>
      </p:pic>
      <p:pic>
        <p:nvPicPr>
          <p:cNvPr id="14338" name="Picture 2" descr="Mutually Exclusive Events | CK-12 Foundation">
            <a:extLst>
              <a:ext uri="{FF2B5EF4-FFF2-40B4-BE49-F238E27FC236}">
                <a16:creationId xmlns:a16="http://schemas.microsoft.com/office/drawing/2014/main" id="{ADC35EE4-F845-5B05-A088-FA6A20721E2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90686" y="86204"/>
            <a:ext cx="5653314" cy="3179989"/>
          </a:xfrm>
          <a:prstGeom prst="rect">
            <a:avLst/>
          </a:prstGeom>
          <a:noFill/>
          <a:extLst>
            <a:ext uri="{909E8E84-426E-40DD-AFC4-6F175D3DCCD1}">
              <a14:hiddenFill xmlns:a14="http://schemas.microsoft.com/office/drawing/2010/main">
                <a:solidFill>
                  <a:srgbClr val="FFFFFF"/>
                </a:solidFill>
              </a14:hiddenFill>
            </a:ext>
          </a:extLst>
        </p:spPr>
      </p:pic>
      <p:pic>
        <p:nvPicPr>
          <p:cNvPr id="14340" name="Picture 4" descr="Probability - Types of Events - A Plus Topper">
            <a:extLst>
              <a:ext uri="{FF2B5EF4-FFF2-40B4-BE49-F238E27FC236}">
                <a16:creationId xmlns:a16="http://schemas.microsoft.com/office/drawing/2014/main" id="{CF78EB66-0998-72A8-85B6-1D55E5F0DFB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2779485"/>
            <a:ext cx="4202771" cy="22884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78566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342900">
              <a:spcAft>
                <a:spcPts val="1200"/>
              </a:spcAft>
            </a:pPr>
            <a:r>
              <a:rPr lang="en-US" dirty="0"/>
              <a:t>mutually independent events:</a:t>
            </a:r>
          </a:p>
          <a:p>
            <a:pPr marL="342900">
              <a:spcAft>
                <a:spcPts val="1200"/>
              </a:spcAft>
            </a:pPr>
            <a:endParaRPr dirty="0"/>
          </a:p>
        </p:txBody>
      </p:sp>
      <p:pic>
        <p:nvPicPr>
          <p:cNvPr id="94" name="Google Shape;94;p18"/>
          <p:cNvPicPr preferRelativeResize="0"/>
          <p:nvPr/>
        </p:nvPicPr>
        <p:blipFill rotWithShape="1">
          <a:blip r:embed="rId3">
            <a:alphaModFix/>
          </a:blip>
          <a:srcRect/>
          <a:stretch/>
        </p:blipFill>
        <p:spPr>
          <a:xfrm>
            <a:off x="6858000" y="4381500"/>
            <a:ext cx="2286000" cy="762000"/>
          </a:xfrm>
          <a:prstGeom prst="rect">
            <a:avLst/>
          </a:prstGeom>
          <a:noFill/>
          <a:ln>
            <a:noFill/>
          </a:ln>
        </p:spPr>
      </p:pic>
      <p:pic>
        <p:nvPicPr>
          <p:cNvPr id="5" name="Picture 2">
            <a:extLst>
              <a:ext uri="{FF2B5EF4-FFF2-40B4-BE49-F238E27FC236}">
                <a16:creationId xmlns:a16="http://schemas.microsoft.com/office/drawing/2014/main" id="{93401CC2-4E7E-4D2E-A6AE-EF7E62AABB8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888" y="0"/>
            <a:ext cx="1719416" cy="737419"/>
          </a:xfrm>
          <a:prstGeom prst="rect">
            <a:avLst/>
          </a:prstGeom>
          <a:noFill/>
          <a:extLst>
            <a:ext uri="{909E8E84-426E-40DD-AFC4-6F175D3DCCD1}">
              <a14:hiddenFill xmlns:a14="http://schemas.microsoft.com/office/drawing/2010/main">
                <a:solidFill>
                  <a:srgbClr val="FFFFFF"/>
                </a:solidFill>
              </a14:hiddenFill>
            </a:ext>
          </a:extLst>
        </p:spPr>
      </p:pic>
      <p:pic>
        <p:nvPicPr>
          <p:cNvPr id="15362" name="Picture 2" descr="Independent and dependent events notes">
            <a:extLst>
              <a:ext uri="{FF2B5EF4-FFF2-40B4-BE49-F238E27FC236}">
                <a16:creationId xmlns:a16="http://schemas.microsoft.com/office/drawing/2014/main" id="{D69B3167-E2C6-7C78-B72C-78CD501F9BC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44571" y="71664"/>
            <a:ext cx="4419541" cy="33146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48757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342900">
              <a:spcAft>
                <a:spcPts val="1200"/>
              </a:spcAft>
            </a:pPr>
            <a:r>
              <a:rPr lang="en-US" dirty="0"/>
              <a:t>Definition mutually exclusive events:</a:t>
            </a:r>
          </a:p>
          <a:p>
            <a:pPr marL="342900">
              <a:spcAft>
                <a:spcPts val="1200"/>
              </a:spcAft>
            </a:pPr>
            <a:r>
              <a:rPr lang="en-US" dirty="0"/>
              <a:t>If we are making profit (Event M) through one client account, we cannot make a loss (Event N) through that same account. In this case, a particular event (loss) cannot occur at the same time as another event (profit). These two opposite events are known as mutually exclusive events.</a:t>
            </a:r>
          </a:p>
          <a:p>
            <a:pPr marL="342900">
              <a:spcAft>
                <a:spcPts val="1200"/>
              </a:spcAft>
            </a:pPr>
            <a:r>
              <a:rPr lang="en-US" dirty="0"/>
              <a:t>P( M and N ) = P (M ∩ N ) = 0</a:t>
            </a:r>
          </a:p>
          <a:p>
            <a:pPr marL="342900">
              <a:spcAft>
                <a:spcPts val="1200"/>
              </a:spcAft>
            </a:pPr>
            <a:r>
              <a:rPr lang="en-US" dirty="0"/>
              <a:t>P ( M or N ) = P ( M ∪ N )  = P( M ) + P ( N )</a:t>
            </a:r>
          </a:p>
          <a:p>
            <a:pPr marL="342900">
              <a:spcAft>
                <a:spcPts val="1200"/>
              </a:spcAft>
            </a:pPr>
            <a:endParaRPr lang="en-US" dirty="0"/>
          </a:p>
          <a:p>
            <a:pPr marL="342900">
              <a:spcAft>
                <a:spcPts val="1200"/>
              </a:spcAft>
            </a:pPr>
            <a:endParaRPr dirty="0"/>
          </a:p>
        </p:txBody>
      </p:sp>
      <p:pic>
        <p:nvPicPr>
          <p:cNvPr id="94" name="Google Shape;94;p18"/>
          <p:cNvPicPr preferRelativeResize="0"/>
          <p:nvPr/>
        </p:nvPicPr>
        <p:blipFill rotWithShape="1">
          <a:blip r:embed="rId3">
            <a:alphaModFix/>
          </a:blip>
          <a:srcRect/>
          <a:stretch/>
        </p:blipFill>
        <p:spPr>
          <a:xfrm>
            <a:off x="6858000" y="4381500"/>
            <a:ext cx="2286000" cy="762000"/>
          </a:xfrm>
          <a:prstGeom prst="rect">
            <a:avLst/>
          </a:prstGeom>
          <a:noFill/>
          <a:ln>
            <a:noFill/>
          </a:ln>
        </p:spPr>
      </p:pic>
      <p:pic>
        <p:nvPicPr>
          <p:cNvPr id="5" name="Picture 2">
            <a:extLst>
              <a:ext uri="{FF2B5EF4-FFF2-40B4-BE49-F238E27FC236}">
                <a16:creationId xmlns:a16="http://schemas.microsoft.com/office/drawing/2014/main" id="{93401CC2-4E7E-4D2E-A6AE-EF7E62AABB8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888" y="0"/>
            <a:ext cx="1719416" cy="7374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45671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342900">
              <a:spcAft>
                <a:spcPts val="1200"/>
              </a:spcAft>
            </a:pPr>
            <a:r>
              <a:rPr lang="en-US" dirty="0"/>
              <a:t>Definition mutually exclusive events:</a:t>
            </a:r>
          </a:p>
          <a:p>
            <a:pPr marL="342900">
              <a:spcAft>
                <a:spcPts val="1200"/>
              </a:spcAft>
            </a:pPr>
            <a:endParaRPr lang="en-US" dirty="0"/>
          </a:p>
          <a:p>
            <a:pPr marL="342900">
              <a:spcAft>
                <a:spcPts val="1200"/>
              </a:spcAft>
            </a:pPr>
            <a:endParaRPr dirty="0"/>
          </a:p>
        </p:txBody>
      </p:sp>
      <p:pic>
        <p:nvPicPr>
          <p:cNvPr id="94" name="Google Shape;94;p18"/>
          <p:cNvPicPr preferRelativeResize="0"/>
          <p:nvPr/>
        </p:nvPicPr>
        <p:blipFill rotWithShape="1">
          <a:blip r:embed="rId3">
            <a:alphaModFix/>
          </a:blip>
          <a:srcRect/>
          <a:stretch/>
        </p:blipFill>
        <p:spPr>
          <a:xfrm>
            <a:off x="6858000" y="4381500"/>
            <a:ext cx="2286000" cy="762000"/>
          </a:xfrm>
          <a:prstGeom prst="rect">
            <a:avLst/>
          </a:prstGeom>
          <a:noFill/>
          <a:ln>
            <a:noFill/>
          </a:ln>
        </p:spPr>
      </p:pic>
      <p:pic>
        <p:nvPicPr>
          <p:cNvPr id="5" name="Picture 2">
            <a:extLst>
              <a:ext uri="{FF2B5EF4-FFF2-40B4-BE49-F238E27FC236}">
                <a16:creationId xmlns:a16="http://schemas.microsoft.com/office/drawing/2014/main" id="{93401CC2-4E7E-4D2E-A6AE-EF7E62AABB8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888" y="0"/>
            <a:ext cx="1719416" cy="737419"/>
          </a:xfrm>
          <a:prstGeom prst="rect">
            <a:avLst/>
          </a:prstGeom>
          <a:noFill/>
          <a:extLst>
            <a:ext uri="{909E8E84-426E-40DD-AFC4-6F175D3DCCD1}">
              <a14:hiddenFill xmlns:a14="http://schemas.microsoft.com/office/drawing/2010/main">
                <a:solidFill>
                  <a:srgbClr val="FFFFFF"/>
                </a:solidFill>
              </a14:hiddenFill>
            </a:ext>
          </a:extLst>
        </p:spPr>
      </p:pic>
      <p:pic>
        <p:nvPicPr>
          <p:cNvPr id="2" name="image13.jpeg">
            <a:extLst>
              <a:ext uri="{FF2B5EF4-FFF2-40B4-BE49-F238E27FC236}">
                <a16:creationId xmlns:a16="http://schemas.microsoft.com/office/drawing/2014/main" id="{D1907250-B6A3-C33D-BFE8-6F35E3C50D5C}"/>
              </a:ext>
            </a:extLst>
          </p:cNvPr>
          <p:cNvPicPr>
            <a:picLocks noChangeAspect="1"/>
          </p:cNvPicPr>
          <p:nvPr/>
        </p:nvPicPr>
        <p:blipFill>
          <a:blip r:embed="rId5" cstate="print"/>
          <a:stretch>
            <a:fillRect/>
          </a:stretch>
        </p:blipFill>
        <p:spPr>
          <a:xfrm>
            <a:off x="794848" y="1756483"/>
            <a:ext cx="4975225" cy="2017395"/>
          </a:xfrm>
          <a:prstGeom prst="rect">
            <a:avLst/>
          </a:prstGeom>
        </p:spPr>
      </p:pic>
    </p:spTree>
    <p:extLst>
      <p:ext uri="{BB962C8B-B14F-4D97-AF65-F5344CB8AC3E}">
        <p14:creationId xmlns:p14="http://schemas.microsoft.com/office/powerpoint/2010/main" val="23967562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342900">
              <a:spcAft>
                <a:spcPts val="1200"/>
              </a:spcAft>
            </a:pPr>
            <a:r>
              <a:rPr lang="en-US" dirty="0"/>
              <a:t>Definition mutually exclusive events:</a:t>
            </a:r>
          </a:p>
          <a:p>
            <a:pPr marL="342900">
              <a:spcAft>
                <a:spcPts val="1200"/>
              </a:spcAft>
            </a:pPr>
            <a:endParaRPr lang="en-US" dirty="0"/>
          </a:p>
          <a:p>
            <a:pPr marL="342900">
              <a:spcAft>
                <a:spcPts val="1200"/>
              </a:spcAft>
            </a:pPr>
            <a:endParaRPr dirty="0"/>
          </a:p>
        </p:txBody>
      </p:sp>
      <p:pic>
        <p:nvPicPr>
          <p:cNvPr id="94" name="Google Shape;94;p18"/>
          <p:cNvPicPr preferRelativeResize="0"/>
          <p:nvPr/>
        </p:nvPicPr>
        <p:blipFill rotWithShape="1">
          <a:blip r:embed="rId3">
            <a:alphaModFix/>
          </a:blip>
          <a:srcRect/>
          <a:stretch/>
        </p:blipFill>
        <p:spPr>
          <a:xfrm>
            <a:off x="6858000" y="4381500"/>
            <a:ext cx="2286000" cy="762000"/>
          </a:xfrm>
          <a:prstGeom prst="rect">
            <a:avLst/>
          </a:prstGeom>
          <a:noFill/>
          <a:ln>
            <a:noFill/>
          </a:ln>
        </p:spPr>
      </p:pic>
      <p:pic>
        <p:nvPicPr>
          <p:cNvPr id="5" name="Picture 2">
            <a:extLst>
              <a:ext uri="{FF2B5EF4-FFF2-40B4-BE49-F238E27FC236}">
                <a16:creationId xmlns:a16="http://schemas.microsoft.com/office/drawing/2014/main" id="{93401CC2-4E7E-4D2E-A6AE-EF7E62AABB8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888" y="0"/>
            <a:ext cx="1719416" cy="737419"/>
          </a:xfrm>
          <a:prstGeom prst="rect">
            <a:avLst/>
          </a:prstGeom>
          <a:noFill/>
          <a:extLst>
            <a:ext uri="{909E8E84-426E-40DD-AFC4-6F175D3DCCD1}">
              <a14:hiddenFill xmlns:a14="http://schemas.microsoft.com/office/drawing/2010/main">
                <a:solidFill>
                  <a:srgbClr val="FFFFFF"/>
                </a:solidFill>
              </a14:hiddenFill>
            </a:ext>
          </a:extLst>
        </p:spPr>
      </p:pic>
      <p:pic>
        <p:nvPicPr>
          <p:cNvPr id="16386" name="Picture 2" descr="Mutually Exclusive Events (video lessons, examples and solutions)">
            <a:extLst>
              <a:ext uri="{FF2B5EF4-FFF2-40B4-BE49-F238E27FC236}">
                <a16:creationId xmlns:a16="http://schemas.microsoft.com/office/drawing/2014/main" id="{3DB5B4D5-3517-7C84-99B8-1577812EBCB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43425" y="0"/>
            <a:ext cx="4629150" cy="3600450"/>
          </a:xfrm>
          <a:prstGeom prst="rect">
            <a:avLst/>
          </a:prstGeom>
          <a:noFill/>
          <a:extLst>
            <a:ext uri="{909E8E84-426E-40DD-AFC4-6F175D3DCCD1}">
              <a14:hiddenFill xmlns:a14="http://schemas.microsoft.com/office/drawing/2010/main">
                <a:solidFill>
                  <a:srgbClr val="FFFFFF"/>
                </a:solidFill>
              </a14:hiddenFill>
            </a:ext>
          </a:extLst>
        </p:spPr>
      </p:pic>
      <p:pic>
        <p:nvPicPr>
          <p:cNvPr id="16388" name="Picture 4" descr="Dice - Wikipedia">
            <a:extLst>
              <a:ext uri="{FF2B5EF4-FFF2-40B4-BE49-F238E27FC236}">
                <a16:creationId xmlns:a16="http://schemas.microsoft.com/office/drawing/2014/main" id="{0AEED466-0A10-F92D-AF73-D773368F592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86114" y="1800225"/>
            <a:ext cx="3292929" cy="2861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86092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lnSpcReduction="10000"/>
          </a:bodyPr>
          <a:lstStyle/>
          <a:p>
            <a:pPr marL="342900">
              <a:spcAft>
                <a:spcPts val="1200"/>
              </a:spcAft>
            </a:pPr>
            <a:r>
              <a:rPr lang="en-US" dirty="0"/>
              <a:t>Definition mutually independent events:</a:t>
            </a:r>
          </a:p>
          <a:p>
            <a:pPr marL="342900">
              <a:spcAft>
                <a:spcPts val="1200"/>
              </a:spcAft>
            </a:pPr>
            <a:r>
              <a:rPr lang="en-US" dirty="0"/>
              <a:t>In another case, a company may be making a profit (Event A) but at the same time </a:t>
            </a:r>
            <a:r>
              <a:rPr lang="en-US" dirty="0" err="1"/>
              <a:t>hav</a:t>
            </a:r>
            <a:r>
              <a:rPr lang="en-US" dirty="0"/>
              <a:t>- </a:t>
            </a:r>
            <a:r>
              <a:rPr lang="en-US" dirty="0" err="1"/>
              <a:t>ing</a:t>
            </a:r>
            <a:r>
              <a:rPr lang="en-US" dirty="0"/>
              <a:t> legal issues (Event B). Both events can occur simultaneously and do not impact one another. They are said to be mutually independent events.</a:t>
            </a:r>
          </a:p>
          <a:p>
            <a:pPr marL="342900">
              <a:spcAft>
                <a:spcPts val="1200"/>
              </a:spcAft>
            </a:pPr>
            <a:endParaRPr lang="en-US" dirty="0"/>
          </a:p>
          <a:p>
            <a:pPr marL="342900">
              <a:spcAft>
                <a:spcPts val="1200"/>
              </a:spcAft>
            </a:pPr>
            <a:r>
              <a:rPr lang="en-US" dirty="0"/>
              <a:t>P (A and B) = P (A ∩ B)  = P (A)  · P (B)</a:t>
            </a:r>
          </a:p>
          <a:p>
            <a:pPr marL="342900">
              <a:spcAft>
                <a:spcPts val="1200"/>
              </a:spcAft>
            </a:pPr>
            <a:endParaRPr lang="en-US" dirty="0"/>
          </a:p>
          <a:p>
            <a:pPr marL="342900">
              <a:spcAft>
                <a:spcPts val="1200"/>
              </a:spcAft>
            </a:pPr>
            <a:r>
              <a:rPr lang="en-US" dirty="0"/>
              <a:t>P (A or B) = P (A ∪ B)  = P (A)  + P (B)  − P (A ∩ B)</a:t>
            </a:r>
          </a:p>
          <a:p>
            <a:pPr marL="342900">
              <a:spcAft>
                <a:spcPts val="1200"/>
              </a:spcAft>
            </a:pPr>
            <a:endParaRPr lang="en-US" dirty="0"/>
          </a:p>
          <a:p>
            <a:pPr marL="342900">
              <a:spcAft>
                <a:spcPts val="1200"/>
              </a:spcAft>
            </a:pPr>
            <a:endParaRPr dirty="0"/>
          </a:p>
        </p:txBody>
      </p:sp>
      <p:pic>
        <p:nvPicPr>
          <p:cNvPr id="94" name="Google Shape;94;p18"/>
          <p:cNvPicPr preferRelativeResize="0"/>
          <p:nvPr/>
        </p:nvPicPr>
        <p:blipFill rotWithShape="1">
          <a:blip r:embed="rId3">
            <a:alphaModFix/>
          </a:blip>
          <a:srcRect/>
          <a:stretch/>
        </p:blipFill>
        <p:spPr>
          <a:xfrm>
            <a:off x="6858000" y="4381500"/>
            <a:ext cx="2286000" cy="762000"/>
          </a:xfrm>
          <a:prstGeom prst="rect">
            <a:avLst/>
          </a:prstGeom>
          <a:noFill/>
          <a:ln>
            <a:noFill/>
          </a:ln>
        </p:spPr>
      </p:pic>
      <p:pic>
        <p:nvPicPr>
          <p:cNvPr id="5" name="Picture 2">
            <a:extLst>
              <a:ext uri="{FF2B5EF4-FFF2-40B4-BE49-F238E27FC236}">
                <a16:creationId xmlns:a16="http://schemas.microsoft.com/office/drawing/2014/main" id="{93401CC2-4E7E-4D2E-A6AE-EF7E62AABB8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888" y="0"/>
            <a:ext cx="1719416" cy="7374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78108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342900">
              <a:spcAft>
                <a:spcPts val="1200"/>
              </a:spcAft>
            </a:pPr>
            <a:r>
              <a:rPr lang="en-US" dirty="0"/>
              <a:t>Definition mutually independent events:</a:t>
            </a:r>
          </a:p>
          <a:p>
            <a:pPr marL="342900">
              <a:spcAft>
                <a:spcPts val="1200"/>
              </a:spcAft>
            </a:pPr>
            <a:endParaRPr dirty="0"/>
          </a:p>
        </p:txBody>
      </p:sp>
      <p:pic>
        <p:nvPicPr>
          <p:cNvPr id="94" name="Google Shape;94;p18"/>
          <p:cNvPicPr preferRelativeResize="0"/>
          <p:nvPr/>
        </p:nvPicPr>
        <p:blipFill rotWithShape="1">
          <a:blip r:embed="rId3">
            <a:alphaModFix/>
          </a:blip>
          <a:srcRect/>
          <a:stretch/>
        </p:blipFill>
        <p:spPr>
          <a:xfrm>
            <a:off x="6858000" y="4381500"/>
            <a:ext cx="2286000" cy="762000"/>
          </a:xfrm>
          <a:prstGeom prst="rect">
            <a:avLst/>
          </a:prstGeom>
          <a:noFill/>
          <a:ln>
            <a:noFill/>
          </a:ln>
        </p:spPr>
      </p:pic>
      <p:pic>
        <p:nvPicPr>
          <p:cNvPr id="5" name="Picture 2">
            <a:extLst>
              <a:ext uri="{FF2B5EF4-FFF2-40B4-BE49-F238E27FC236}">
                <a16:creationId xmlns:a16="http://schemas.microsoft.com/office/drawing/2014/main" id="{93401CC2-4E7E-4D2E-A6AE-EF7E62AABB8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888" y="0"/>
            <a:ext cx="1719416" cy="737419"/>
          </a:xfrm>
          <a:prstGeom prst="rect">
            <a:avLst/>
          </a:prstGeom>
          <a:noFill/>
          <a:extLst>
            <a:ext uri="{909E8E84-426E-40DD-AFC4-6F175D3DCCD1}">
              <a14:hiddenFill xmlns:a14="http://schemas.microsoft.com/office/drawing/2010/main">
                <a:solidFill>
                  <a:srgbClr val="FFFFFF"/>
                </a:solidFill>
              </a14:hiddenFill>
            </a:ext>
          </a:extLst>
        </p:spPr>
      </p:pic>
      <p:pic>
        <p:nvPicPr>
          <p:cNvPr id="2" name="image14.jpeg">
            <a:extLst>
              <a:ext uri="{FF2B5EF4-FFF2-40B4-BE49-F238E27FC236}">
                <a16:creationId xmlns:a16="http://schemas.microsoft.com/office/drawing/2014/main" id="{0A83B344-7FF5-6537-1D98-0B8E835D393F}"/>
              </a:ext>
            </a:extLst>
          </p:cNvPr>
          <p:cNvPicPr>
            <a:picLocks noChangeAspect="1"/>
          </p:cNvPicPr>
          <p:nvPr/>
        </p:nvPicPr>
        <p:blipFill>
          <a:blip r:embed="rId5" cstate="print"/>
          <a:stretch>
            <a:fillRect/>
          </a:stretch>
        </p:blipFill>
        <p:spPr>
          <a:xfrm>
            <a:off x="806572" y="1973630"/>
            <a:ext cx="4975225" cy="2017395"/>
          </a:xfrm>
          <a:prstGeom prst="rect">
            <a:avLst/>
          </a:prstGeom>
        </p:spPr>
      </p:pic>
    </p:spTree>
    <p:extLst>
      <p:ext uri="{BB962C8B-B14F-4D97-AF65-F5344CB8AC3E}">
        <p14:creationId xmlns:p14="http://schemas.microsoft.com/office/powerpoint/2010/main" val="27708297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8"/>
          <p:cNvSpPr txBox="1">
            <a:spLocks noGrp="1"/>
          </p:cNvSpPr>
          <p:nvPr>
            <p:ph type="body" idx="1"/>
          </p:nvPr>
        </p:nvSpPr>
        <p:spPr>
          <a:xfrm>
            <a:off x="311700" y="1152475"/>
            <a:ext cx="4055146" cy="3416400"/>
          </a:xfrm>
          <a:prstGeom prst="rect">
            <a:avLst/>
          </a:prstGeom>
        </p:spPr>
        <p:txBody>
          <a:bodyPr spcFirstLastPara="1" wrap="square" lIns="91425" tIns="91425" rIns="91425" bIns="91425" anchor="t" anchorCtr="0">
            <a:normAutofit fontScale="62500" lnSpcReduction="20000"/>
          </a:bodyPr>
          <a:lstStyle/>
          <a:p>
            <a:pPr marL="0" indent="0">
              <a:spcAft>
                <a:spcPts val="1200"/>
              </a:spcAft>
              <a:buNone/>
            </a:pPr>
            <a:r>
              <a:rPr lang="en-US" sz="2900" dirty="0"/>
              <a:t>1.4 Descriptive Statistics </a:t>
            </a:r>
          </a:p>
          <a:p>
            <a:pPr marL="342900">
              <a:spcAft>
                <a:spcPts val="1200"/>
              </a:spcAft>
            </a:pPr>
            <a:r>
              <a:rPr lang="en-US" dirty="0"/>
              <a:t>Definition of Value, Standard deviation, Mean, median, mode with examples</a:t>
            </a:r>
          </a:p>
          <a:p>
            <a:pPr marL="342900">
              <a:spcAft>
                <a:spcPts val="1200"/>
              </a:spcAft>
            </a:pPr>
            <a:r>
              <a:rPr lang="en-US" dirty="0"/>
              <a:t>Probability Theory </a:t>
            </a:r>
          </a:p>
          <a:p>
            <a:pPr marL="342900">
              <a:spcAft>
                <a:spcPts val="1200"/>
              </a:spcAft>
            </a:pPr>
            <a:r>
              <a:rPr lang="en-US" dirty="0"/>
              <a:t>Definition of Probability with example </a:t>
            </a:r>
          </a:p>
          <a:p>
            <a:pPr marL="342900">
              <a:spcAft>
                <a:spcPts val="1200"/>
              </a:spcAft>
            </a:pPr>
            <a:r>
              <a:rPr lang="en-US" dirty="0"/>
              <a:t>Definition and examples of Random event, mutually exclusive events, mutually independent events. </a:t>
            </a:r>
          </a:p>
          <a:p>
            <a:pPr marL="342900">
              <a:spcAft>
                <a:spcPts val="1200"/>
              </a:spcAft>
            </a:pPr>
            <a:r>
              <a:rPr lang="en-US" dirty="0"/>
              <a:t>Definition and examples of Conditional Probability </a:t>
            </a:r>
          </a:p>
          <a:p>
            <a:pPr marL="342900">
              <a:spcAft>
                <a:spcPts val="1200"/>
              </a:spcAft>
            </a:pPr>
            <a:r>
              <a:rPr lang="en-US" dirty="0"/>
              <a:t>Definition, examples and explanation of Probability density function </a:t>
            </a:r>
          </a:p>
        </p:txBody>
      </p:sp>
      <p:pic>
        <p:nvPicPr>
          <p:cNvPr id="94" name="Google Shape;94;p18"/>
          <p:cNvPicPr preferRelativeResize="0"/>
          <p:nvPr/>
        </p:nvPicPr>
        <p:blipFill rotWithShape="1">
          <a:blip r:embed="rId3">
            <a:alphaModFix/>
          </a:blip>
          <a:srcRect/>
          <a:stretch/>
        </p:blipFill>
        <p:spPr>
          <a:xfrm>
            <a:off x="6858000" y="4381500"/>
            <a:ext cx="2286000" cy="762000"/>
          </a:xfrm>
          <a:prstGeom prst="rect">
            <a:avLst/>
          </a:prstGeom>
          <a:noFill/>
          <a:ln>
            <a:noFill/>
          </a:ln>
        </p:spPr>
      </p:pic>
      <p:pic>
        <p:nvPicPr>
          <p:cNvPr id="5" name="Picture 2">
            <a:extLst>
              <a:ext uri="{FF2B5EF4-FFF2-40B4-BE49-F238E27FC236}">
                <a16:creationId xmlns:a16="http://schemas.microsoft.com/office/drawing/2014/main" id="{93401CC2-4E7E-4D2E-A6AE-EF7E62AABB8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888" y="0"/>
            <a:ext cx="1719416" cy="737419"/>
          </a:xfrm>
          <a:prstGeom prst="rect">
            <a:avLst/>
          </a:prstGeom>
          <a:noFill/>
          <a:extLst>
            <a:ext uri="{909E8E84-426E-40DD-AFC4-6F175D3DCCD1}">
              <a14:hiddenFill xmlns:a14="http://schemas.microsoft.com/office/drawing/2010/main">
                <a:solidFill>
                  <a:srgbClr val="FFFFFF"/>
                </a:solidFill>
              </a14:hiddenFill>
            </a:ext>
          </a:extLst>
        </p:spPr>
      </p:pic>
      <p:sp>
        <p:nvSpPr>
          <p:cNvPr id="2" name="Google Shape;93;p18">
            <a:extLst>
              <a:ext uri="{FF2B5EF4-FFF2-40B4-BE49-F238E27FC236}">
                <a16:creationId xmlns:a16="http://schemas.microsoft.com/office/drawing/2014/main" id="{FD2B8B1C-349B-F2D7-D7D6-EEF6E993ABE4}"/>
              </a:ext>
            </a:extLst>
          </p:cNvPr>
          <p:cNvSpPr txBox="1">
            <a:spLocks/>
          </p:cNvSpPr>
          <p:nvPr/>
        </p:nvSpPr>
        <p:spPr>
          <a:xfrm>
            <a:off x="4719577" y="1460889"/>
            <a:ext cx="4055146" cy="3416400"/>
          </a:xfrm>
          <a:prstGeom prst="rect">
            <a:avLst/>
          </a:prstGeom>
          <a:noFill/>
          <a:ln>
            <a:noFill/>
          </a:ln>
        </p:spPr>
        <p:txBody>
          <a:bodyPr spcFirstLastPara="1" wrap="square" lIns="91425" tIns="91425" rIns="91425" bIns="91425" anchor="t" anchorCtr="0">
            <a:normAutofit fontScale="70000" lnSpcReduction="20000"/>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Lato"/>
              <a:buChar char="●"/>
              <a:defRPr sz="1800" b="0" i="0" u="none" strike="noStrike" cap="none">
                <a:solidFill>
                  <a:schemeClr val="dk2"/>
                </a:solidFill>
                <a:latin typeface="Lato"/>
                <a:ea typeface="Lato"/>
                <a:cs typeface="Lato"/>
                <a:sym typeface="Lato"/>
              </a:defRPr>
            </a:lvl1pPr>
            <a:lvl2pPr marL="914400" marR="0" lvl="1" indent="-317500" algn="l" rtl="0">
              <a:lnSpc>
                <a:spcPct val="115000"/>
              </a:lnSpc>
              <a:spcBef>
                <a:spcPts val="0"/>
              </a:spcBef>
              <a:spcAft>
                <a:spcPts val="0"/>
              </a:spcAft>
              <a:buClr>
                <a:schemeClr val="dk2"/>
              </a:buClr>
              <a:buSzPts val="1400"/>
              <a:buFont typeface="Lato"/>
              <a:buChar char="○"/>
              <a:defRPr sz="1400" b="0" i="0" u="none" strike="noStrike" cap="none">
                <a:solidFill>
                  <a:schemeClr val="dk2"/>
                </a:solidFill>
                <a:latin typeface="Lato"/>
                <a:ea typeface="Lato"/>
                <a:cs typeface="Lato"/>
                <a:sym typeface="Lato"/>
              </a:defRPr>
            </a:lvl2pPr>
            <a:lvl3pPr marL="1371600" marR="0" lvl="2" indent="-317500" algn="l" rtl="0">
              <a:lnSpc>
                <a:spcPct val="115000"/>
              </a:lnSpc>
              <a:spcBef>
                <a:spcPts val="0"/>
              </a:spcBef>
              <a:spcAft>
                <a:spcPts val="0"/>
              </a:spcAft>
              <a:buClr>
                <a:schemeClr val="dk2"/>
              </a:buClr>
              <a:buSzPts val="1400"/>
              <a:buFont typeface="Lato"/>
              <a:buChar char="■"/>
              <a:defRPr sz="1400" b="0" i="0" u="none" strike="noStrike" cap="none">
                <a:solidFill>
                  <a:schemeClr val="dk2"/>
                </a:solidFill>
                <a:latin typeface="Lato"/>
                <a:ea typeface="Lato"/>
                <a:cs typeface="Lato"/>
                <a:sym typeface="Lato"/>
              </a:defRPr>
            </a:lvl3pPr>
            <a:lvl4pPr marL="1828800" marR="0" lvl="3" indent="-317500" algn="l" rtl="0">
              <a:lnSpc>
                <a:spcPct val="115000"/>
              </a:lnSpc>
              <a:spcBef>
                <a:spcPts val="0"/>
              </a:spcBef>
              <a:spcAft>
                <a:spcPts val="0"/>
              </a:spcAft>
              <a:buClr>
                <a:schemeClr val="dk2"/>
              </a:buClr>
              <a:buSzPts val="1400"/>
              <a:buFont typeface="Lato"/>
              <a:buChar char="●"/>
              <a:defRPr sz="1400" b="0" i="0" u="none" strike="noStrike" cap="none">
                <a:solidFill>
                  <a:schemeClr val="dk2"/>
                </a:solidFill>
                <a:latin typeface="Lato"/>
                <a:ea typeface="Lato"/>
                <a:cs typeface="Lato"/>
                <a:sym typeface="Lato"/>
              </a:defRPr>
            </a:lvl4pPr>
            <a:lvl5pPr marL="2286000" marR="0" lvl="4" indent="-317500" algn="l" rtl="0">
              <a:lnSpc>
                <a:spcPct val="115000"/>
              </a:lnSpc>
              <a:spcBef>
                <a:spcPts val="0"/>
              </a:spcBef>
              <a:spcAft>
                <a:spcPts val="0"/>
              </a:spcAft>
              <a:buClr>
                <a:schemeClr val="dk2"/>
              </a:buClr>
              <a:buSzPts val="1400"/>
              <a:buFont typeface="Lato"/>
              <a:buChar char="○"/>
              <a:defRPr sz="1400" b="0" i="0" u="none" strike="noStrike" cap="none">
                <a:solidFill>
                  <a:schemeClr val="dk2"/>
                </a:solidFill>
                <a:latin typeface="Lato"/>
                <a:ea typeface="Lato"/>
                <a:cs typeface="Lato"/>
                <a:sym typeface="Lato"/>
              </a:defRPr>
            </a:lvl5pPr>
            <a:lvl6pPr marL="2743200" marR="0" lvl="5" indent="-317500" algn="l" rtl="0">
              <a:lnSpc>
                <a:spcPct val="115000"/>
              </a:lnSpc>
              <a:spcBef>
                <a:spcPts val="0"/>
              </a:spcBef>
              <a:spcAft>
                <a:spcPts val="0"/>
              </a:spcAft>
              <a:buClr>
                <a:schemeClr val="dk2"/>
              </a:buClr>
              <a:buSzPts val="1400"/>
              <a:buFont typeface="Lato"/>
              <a:buChar char="■"/>
              <a:defRPr sz="1400" b="0" i="0" u="none" strike="noStrike" cap="none">
                <a:solidFill>
                  <a:schemeClr val="dk2"/>
                </a:solidFill>
                <a:latin typeface="Lato"/>
                <a:ea typeface="Lato"/>
                <a:cs typeface="Lato"/>
                <a:sym typeface="Lato"/>
              </a:defRPr>
            </a:lvl6pPr>
            <a:lvl7pPr marL="3200400" marR="0" lvl="6" indent="-317500" algn="l" rtl="0">
              <a:lnSpc>
                <a:spcPct val="115000"/>
              </a:lnSpc>
              <a:spcBef>
                <a:spcPts val="0"/>
              </a:spcBef>
              <a:spcAft>
                <a:spcPts val="0"/>
              </a:spcAft>
              <a:buClr>
                <a:schemeClr val="dk2"/>
              </a:buClr>
              <a:buSzPts val="1400"/>
              <a:buFont typeface="Lato"/>
              <a:buChar char="●"/>
              <a:defRPr sz="1400" b="0" i="0" u="none" strike="noStrike" cap="none">
                <a:solidFill>
                  <a:schemeClr val="dk2"/>
                </a:solidFill>
                <a:latin typeface="Lato"/>
                <a:ea typeface="Lato"/>
                <a:cs typeface="Lato"/>
                <a:sym typeface="Lato"/>
              </a:defRPr>
            </a:lvl7pPr>
            <a:lvl8pPr marL="3657600" marR="0" lvl="7" indent="-317500" algn="l" rtl="0">
              <a:lnSpc>
                <a:spcPct val="115000"/>
              </a:lnSpc>
              <a:spcBef>
                <a:spcPts val="0"/>
              </a:spcBef>
              <a:spcAft>
                <a:spcPts val="0"/>
              </a:spcAft>
              <a:buClr>
                <a:schemeClr val="dk2"/>
              </a:buClr>
              <a:buSzPts val="1400"/>
              <a:buFont typeface="Lato"/>
              <a:buChar char="○"/>
              <a:defRPr sz="1400" b="0" i="0" u="none" strike="noStrike" cap="none">
                <a:solidFill>
                  <a:schemeClr val="dk2"/>
                </a:solidFill>
                <a:latin typeface="Lato"/>
                <a:ea typeface="Lato"/>
                <a:cs typeface="Lato"/>
                <a:sym typeface="Lato"/>
              </a:defRPr>
            </a:lvl8pPr>
            <a:lvl9pPr marL="4114800" marR="0" lvl="8" indent="-317500" algn="l" rtl="0">
              <a:lnSpc>
                <a:spcPct val="115000"/>
              </a:lnSpc>
              <a:spcBef>
                <a:spcPts val="0"/>
              </a:spcBef>
              <a:spcAft>
                <a:spcPts val="0"/>
              </a:spcAft>
              <a:buClr>
                <a:schemeClr val="dk2"/>
              </a:buClr>
              <a:buSzPts val="1400"/>
              <a:buFont typeface="Lato"/>
              <a:buChar char="■"/>
              <a:defRPr sz="1400" b="0" i="0" u="none" strike="noStrike" cap="none">
                <a:solidFill>
                  <a:schemeClr val="dk2"/>
                </a:solidFill>
                <a:latin typeface="Lato"/>
                <a:ea typeface="Lato"/>
                <a:cs typeface="Lato"/>
                <a:sym typeface="Lato"/>
              </a:defRPr>
            </a:lvl9pPr>
          </a:lstStyle>
          <a:p>
            <a:pPr marL="342900">
              <a:spcAft>
                <a:spcPts val="1200"/>
              </a:spcAft>
            </a:pPr>
            <a:r>
              <a:rPr lang="en-US" dirty="0"/>
              <a:t>Explanation of Probability Distribution </a:t>
            </a:r>
          </a:p>
          <a:p>
            <a:pPr marL="342900">
              <a:spcAft>
                <a:spcPts val="1200"/>
              </a:spcAft>
            </a:pPr>
            <a:r>
              <a:rPr lang="en-US" dirty="0"/>
              <a:t>Explanation, examples of Normal Distribution with graph </a:t>
            </a:r>
          </a:p>
          <a:p>
            <a:pPr marL="342900">
              <a:spcAft>
                <a:spcPts val="1200"/>
              </a:spcAft>
            </a:pPr>
            <a:r>
              <a:rPr lang="en-US" dirty="0"/>
              <a:t>Explanation, examples of Binomial Distribution with graph </a:t>
            </a:r>
          </a:p>
          <a:p>
            <a:pPr marL="342900">
              <a:spcAft>
                <a:spcPts val="1200"/>
              </a:spcAft>
            </a:pPr>
            <a:r>
              <a:rPr lang="en-US" dirty="0"/>
              <a:t>Explanation, examples, equation of Poisson Distribution with graph </a:t>
            </a:r>
          </a:p>
          <a:p>
            <a:pPr marL="342900">
              <a:spcAft>
                <a:spcPts val="1200"/>
              </a:spcAft>
            </a:pPr>
            <a:r>
              <a:rPr lang="en-US" dirty="0"/>
              <a:t>Explanation of Bayesian Statistics </a:t>
            </a:r>
          </a:p>
          <a:p>
            <a:pPr marL="342900">
              <a:spcAft>
                <a:spcPts val="1200"/>
              </a:spcAft>
            </a:pPr>
            <a:r>
              <a:rPr lang="en-US" dirty="0"/>
              <a:t>Explanation of Bayes Theorem with equation m) Bayesian Statistical method n) Example of Bayesian Statistics- Helmenstine’s (2017) drug test analysis</a:t>
            </a:r>
          </a:p>
        </p:txBody>
      </p:sp>
    </p:spTree>
    <p:extLst>
      <p:ext uri="{BB962C8B-B14F-4D97-AF65-F5344CB8AC3E}">
        <p14:creationId xmlns:p14="http://schemas.microsoft.com/office/powerpoint/2010/main" val="24639617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342900">
              <a:spcAft>
                <a:spcPts val="1200"/>
              </a:spcAft>
            </a:pPr>
            <a:r>
              <a:rPr lang="en-US" dirty="0"/>
              <a:t>Definition mutually </a:t>
            </a:r>
          </a:p>
          <a:p>
            <a:pPr marL="0" indent="0">
              <a:spcAft>
                <a:spcPts val="1200"/>
              </a:spcAft>
              <a:buNone/>
            </a:pPr>
            <a:r>
              <a:rPr lang="en-US" dirty="0"/>
              <a:t>independent events:</a:t>
            </a:r>
          </a:p>
          <a:p>
            <a:pPr marL="342900">
              <a:spcAft>
                <a:spcPts val="1200"/>
              </a:spcAft>
            </a:pPr>
            <a:endParaRPr dirty="0"/>
          </a:p>
        </p:txBody>
      </p:sp>
      <p:pic>
        <p:nvPicPr>
          <p:cNvPr id="94" name="Google Shape;94;p18"/>
          <p:cNvPicPr preferRelativeResize="0"/>
          <p:nvPr/>
        </p:nvPicPr>
        <p:blipFill rotWithShape="1">
          <a:blip r:embed="rId3">
            <a:alphaModFix/>
          </a:blip>
          <a:srcRect/>
          <a:stretch/>
        </p:blipFill>
        <p:spPr>
          <a:xfrm>
            <a:off x="6858000" y="4381500"/>
            <a:ext cx="2286000" cy="762000"/>
          </a:xfrm>
          <a:prstGeom prst="rect">
            <a:avLst/>
          </a:prstGeom>
          <a:noFill/>
          <a:ln>
            <a:noFill/>
          </a:ln>
        </p:spPr>
      </p:pic>
      <p:pic>
        <p:nvPicPr>
          <p:cNvPr id="5" name="Picture 2">
            <a:extLst>
              <a:ext uri="{FF2B5EF4-FFF2-40B4-BE49-F238E27FC236}">
                <a16:creationId xmlns:a16="http://schemas.microsoft.com/office/drawing/2014/main" id="{93401CC2-4E7E-4D2E-A6AE-EF7E62AABB8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888" y="0"/>
            <a:ext cx="1719416" cy="737419"/>
          </a:xfrm>
          <a:prstGeom prst="rect">
            <a:avLst/>
          </a:prstGeom>
          <a:noFill/>
          <a:extLst>
            <a:ext uri="{909E8E84-426E-40DD-AFC4-6F175D3DCCD1}">
              <a14:hiddenFill xmlns:a14="http://schemas.microsoft.com/office/drawing/2010/main">
                <a:solidFill>
                  <a:srgbClr val="FFFFFF"/>
                </a:solidFill>
              </a14:hiddenFill>
            </a:ext>
          </a:extLst>
        </p:spPr>
      </p:pic>
      <p:pic>
        <p:nvPicPr>
          <p:cNvPr id="17410" name="Picture 2" descr="Independent and Dependent Events; Conditional Probability">
            <a:extLst>
              <a:ext uri="{FF2B5EF4-FFF2-40B4-BE49-F238E27FC236}">
                <a16:creationId xmlns:a16="http://schemas.microsoft.com/office/drawing/2014/main" id="{512B6FFD-0682-3797-4484-84EBBFE8EB6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00912" y="-1"/>
            <a:ext cx="6243088" cy="2975429"/>
          </a:xfrm>
          <a:prstGeom prst="rect">
            <a:avLst/>
          </a:prstGeom>
          <a:noFill/>
          <a:extLst>
            <a:ext uri="{909E8E84-426E-40DD-AFC4-6F175D3DCCD1}">
              <a14:hiddenFill xmlns:a14="http://schemas.microsoft.com/office/drawing/2010/main">
                <a:solidFill>
                  <a:srgbClr val="FFFFFF"/>
                </a:solidFill>
              </a14:hiddenFill>
            </a:ext>
          </a:extLst>
        </p:spPr>
      </p:pic>
      <p:pic>
        <p:nvPicPr>
          <p:cNvPr id="17412" name="Picture 4" descr="Blue ball Royalty Free Vector Image - VectorStock">
            <a:extLst>
              <a:ext uri="{FF2B5EF4-FFF2-40B4-BE49-F238E27FC236}">
                <a16:creationId xmlns:a16="http://schemas.microsoft.com/office/drawing/2014/main" id="{8AB59994-3A09-5612-D881-0C2976140E1B}"/>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4912" t="12840" r="15714" b="26068"/>
          <a:stretch/>
        </p:blipFill>
        <p:spPr bwMode="auto">
          <a:xfrm flipH="1">
            <a:off x="438213" y="3150507"/>
            <a:ext cx="1294300" cy="1230993"/>
          </a:xfrm>
          <a:prstGeom prst="rect">
            <a:avLst/>
          </a:prstGeom>
          <a:noFill/>
          <a:extLst>
            <a:ext uri="{909E8E84-426E-40DD-AFC4-6F175D3DCCD1}">
              <a14:hiddenFill xmlns:a14="http://schemas.microsoft.com/office/drawing/2010/main">
                <a:solidFill>
                  <a:srgbClr val="FFFFFF"/>
                </a:solidFill>
              </a14:hiddenFill>
            </a:ext>
          </a:extLst>
        </p:spPr>
      </p:pic>
      <p:pic>
        <p:nvPicPr>
          <p:cNvPr id="17414" name="Picture 6" descr="210,240 Yellow Ball Stock Photos, Pictures &amp; Royalty-Free Images - iStock">
            <a:extLst>
              <a:ext uri="{FF2B5EF4-FFF2-40B4-BE49-F238E27FC236}">
                <a16:creationId xmlns:a16="http://schemas.microsoft.com/office/drawing/2014/main" id="{7BD9435A-0FD9-F5D3-69E8-4614BB018A3A}"/>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9482" t="7196" r="9482" b="6032"/>
          <a:stretch/>
        </p:blipFill>
        <p:spPr bwMode="auto">
          <a:xfrm>
            <a:off x="2286001" y="3136368"/>
            <a:ext cx="1294300" cy="12634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63303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342900">
              <a:spcAft>
                <a:spcPts val="1200"/>
              </a:spcAft>
            </a:pPr>
            <a:r>
              <a:rPr lang="en-US" dirty="0"/>
              <a:t>Definition and examples of Conditional Probability:</a:t>
            </a:r>
          </a:p>
          <a:p>
            <a:pPr marL="342900">
              <a:spcAft>
                <a:spcPts val="1200"/>
              </a:spcAft>
            </a:pPr>
            <a:r>
              <a:rPr lang="en-US" dirty="0"/>
              <a:t>When two events are correlated, the conditional probability P AB is defined as the probability of an event A, given that event B has already occurred.</a:t>
            </a:r>
          </a:p>
          <a:p>
            <a:pPr marL="342900">
              <a:spcAft>
                <a:spcPts val="1200"/>
              </a:spcAft>
            </a:pPr>
            <a:endParaRPr lang="en-US" dirty="0"/>
          </a:p>
          <a:p>
            <a:pPr marL="342900">
              <a:spcAft>
                <a:spcPts val="1200"/>
              </a:spcAft>
            </a:pPr>
            <a:r>
              <a:rPr lang="en-US" dirty="0"/>
              <a:t>P (A*B) = P (A ∩ B  )/P (B)</a:t>
            </a:r>
          </a:p>
          <a:p>
            <a:pPr marL="0" indent="0">
              <a:spcAft>
                <a:spcPts val="1200"/>
              </a:spcAft>
              <a:buNone/>
            </a:pPr>
            <a:endParaRPr lang="en-US" dirty="0"/>
          </a:p>
          <a:p>
            <a:pPr marL="342900">
              <a:spcAft>
                <a:spcPts val="1200"/>
              </a:spcAft>
            </a:pPr>
            <a:endParaRPr dirty="0"/>
          </a:p>
        </p:txBody>
      </p:sp>
      <p:pic>
        <p:nvPicPr>
          <p:cNvPr id="94" name="Google Shape;94;p18"/>
          <p:cNvPicPr preferRelativeResize="0"/>
          <p:nvPr/>
        </p:nvPicPr>
        <p:blipFill rotWithShape="1">
          <a:blip r:embed="rId3">
            <a:alphaModFix/>
          </a:blip>
          <a:srcRect/>
          <a:stretch/>
        </p:blipFill>
        <p:spPr>
          <a:xfrm>
            <a:off x="6858000" y="4381500"/>
            <a:ext cx="2286000" cy="762000"/>
          </a:xfrm>
          <a:prstGeom prst="rect">
            <a:avLst/>
          </a:prstGeom>
          <a:noFill/>
          <a:ln>
            <a:noFill/>
          </a:ln>
        </p:spPr>
      </p:pic>
      <p:pic>
        <p:nvPicPr>
          <p:cNvPr id="5" name="Picture 2">
            <a:extLst>
              <a:ext uri="{FF2B5EF4-FFF2-40B4-BE49-F238E27FC236}">
                <a16:creationId xmlns:a16="http://schemas.microsoft.com/office/drawing/2014/main" id="{93401CC2-4E7E-4D2E-A6AE-EF7E62AABB8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888" y="0"/>
            <a:ext cx="1719416" cy="7374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71686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342900">
              <a:spcAft>
                <a:spcPts val="1200"/>
              </a:spcAft>
            </a:pPr>
            <a:r>
              <a:rPr lang="en-US" dirty="0"/>
              <a:t>Definition and examples of Conditional Probability </a:t>
            </a:r>
          </a:p>
          <a:p>
            <a:pPr marL="342900">
              <a:spcAft>
                <a:spcPts val="1200"/>
              </a:spcAft>
            </a:pPr>
            <a:endParaRPr dirty="0"/>
          </a:p>
        </p:txBody>
      </p:sp>
      <p:pic>
        <p:nvPicPr>
          <p:cNvPr id="94" name="Google Shape;94;p18"/>
          <p:cNvPicPr preferRelativeResize="0"/>
          <p:nvPr/>
        </p:nvPicPr>
        <p:blipFill rotWithShape="1">
          <a:blip r:embed="rId3">
            <a:alphaModFix/>
          </a:blip>
          <a:srcRect/>
          <a:stretch/>
        </p:blipFill>
        <p:spPr>
          <a:xfrm>
            <a:off x="6858000" y="4381500"/>
            <a:ext cx="2286000" cy="762000"/>
          </a:xfrm>
          <a:prstGeom prst="rect">
            <a:avLst/>
          </a:prstGeom>
          <a:noFill/>
          <a:ln>
            <a:noFill/>
          </a:ln>
        </p:spPr>
      </p:pic>
      <p:pic>
        <p:nvPicPr>
          <p:cNvPr id="5" name="Picture 2">
            <a:extLst>
              <a:ext uri="{FF2B5EF4-FFF2-40B4-BE49-F238E27FC236}">
                <a16:creationId xmlns:a16="http://schemas.microsoft.com/office/drawing/2014/main" id="{93401CC2-4E7E-4D2E-A6AE-EF7E62AABB8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888" y="0"/>
            <a:ext cx="1719416" cy="737419"/>
          </a:xfrm>
          <a:prstGeom prst="rect">
            <a:avLst/>
          </a:prstGeom>
          <a:noFill/>
          <a:extLst>
            <a:ext uri="{909E8E84-426E-40DD-AFC4-6F175D3DCCD1}">
              <a14:hiddenFill xmlns:a14="http://schemas.microsoft.com/office/drawing/2010/main">
                <a:solidFill>
                  <a:srgbClr val="FFFFFF"/>
                </a:solidFill>
              </a14:hiddenFill>
            </a:ext>
          </a:extLst>
        </p:spPr>
      </p:pic>
      <p:pic>
        <p:nvPicPr>
          <p:cNvPr id="2" name="image15.jpeg">
            <a:extLst>
              <a:ext uri="{FF2B5EF4-FFF2-40B4-BE49-F238E27FC236}">
                <a16:creationId xmlns:a16="http://schemas.microsoft.com/office/drawing/2014/main" id="{6D5881FF-4D01-E08F-D42A-651F8C0A0305}"/>
              </a:ext>
            </a:extLst>
          </p:cNvPr>
          <p:cNvPicPr>
            <a:picLocks noChangeAspect="1"/>
          </p:cNvPicPr>
          <p:nvPr/>
        </p:nvPicPr>
        <p:blipFill>
          <a:blip r:embed="rId5" cstate="print"/>
          <a:stretch>
            <a:fillRect/>
          </a:stretch>
        </p:blipFill>
        <p:spPr>
          <a:xfrm>
            <a:off x="1747911" y="1769550"/>
            <a:ext cx="4968240" cy="2401570"/>
          </a:xfrm>
          <a:prstGeom prst="rect">
            <a:avLst/>
          </a:prstGeom>
        </p:spPr>
      </p:pic>
    </p:spTree>
    <p:extLst>
      <p:ext uri="{BB962C8B-B14F-4D97-AF65-F5344CB8AC3E}">
        <p14:creationId xmlns:p14="http://schemas.microsoft.com/office/powerpoint/2010/main" val="11658071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342900">
              <a:spcAft>
                <a:spcPts val="1200"/>
              </a:spcAft>
            </a:pPr>
            <a:r>
              <a:rPr lang="en-US" dirty="0"/>
              <a:t>Definition and examples of Conditional Probability:</a:t>
            </a:r>
          </a:p>
          <a:p>
            <a:pPr marL="342900">
              <a:spcAft>
                <a:spcPts val="1200"/>
              </a:spcAft>
            </a:pPr>
            <a:r>
              <a:rPr lang="en-US" dirty="0"/>
              <a:t>In data science, all predictions from developed models are probabilities, having either a probability between 0 and 1 (for classification models) or a probability density distribution (for regression models). Operationally, model predictions need to be presented as one number which will be used by management to determine future actions and decisions. </a:t>
            </a:r>
          </a:p>
          <a:p>
            <a:pPr marL="342900">
              <a:spcAft>
                <a:spcPts val="1200"/>
              </a:spcAft>
            </a:pPr>
            <a:endParaRPr dirty="0"/>
          </a:p>
        </p:txBody>
      </p:sp>
      <p:pic>
        <p:nvPicPr>
          <p:cNvPr id="94" name="Google Shape;94;p18"/>
          <p:cNvPicPr preferRelativeResize="0"/>
          <p:nvPr/>
        </p:nvPicPr>
        <p:blipFill rotWithShape="1">
          <a:blip r:embed="rId3">
            <a:alphaModFix/>
          </a:blip>
          <a:srcRect/>
          <a:stretch/>
        </p:blipFill>
        <p:spPr>
          <a:xfrm>
            <a:off x="6858000" y="4381500"/>
            <a:ext cx="2286000" cy="762000"/>
          </a:xfrm>
          <a:prstGeom prst="rect">
            <a:avLst/>
          </a:prstGeom>
          <a:noFill/>
          <a:ln>
            <a:noFill/>
          </a:ln>
        </p:spPr>
      </p:pic>
      <p:pic>
        <p:nvPicPr>
          <p:cNvPr id="5" name="Picture 2">
            <a:extLst>
              <a:ext uri="{FF2B5EF4-FFF2-40B4-BE49-F238E27FC236}">
                <a16:creationId xmlns:a16="http://schemas.microsoft.com/office/drawing/2014/main" id="{93401CC2-4E7E-4D2E-A6AE-EF7E62AABB8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888" y="0"/>
            <a:ext cx="1719416" cy="7374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92893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342900">
              <a:spcAft>
                <a:spcPts val="1200"/>
              </a:spcAft>
            </a:pPr>
            <a:r>
              <a:rPr lang="en-US" dirty="0"/>
              <a:t>Definition, examples and explanation of Probability density function:</a:t>
            </a:r>
          </a:p>
          <a:p>
            <a:pPr marL="342900">
              <a:spcAft>
                <a:spcPts val="1200"/>
              </a:spcAft>
            </a:pPr>
            <a:r>
              <a:rPr lang="en-US" dirty="0"/>
              <a:t>In probability theory, a given value for a particular variable is considered a random event, and we calculate its probability of occurrence (i.e., how often this value appears within the variable’s values). We consider each variable's value a random event and then calculate its probability. This forms the probability density function (pdf). </a:t>
            </a:r>
          </a:p>
          <a:p>
            <a:pPr marL="342900">
              <a:spcAft>
                <a:spcPts val="1200"/>
              </a:spcAft>
            </a:pPr>
            <a:endParaRPr dirty="0"/>
          </a:p>
        </p:txBody>
      </p:sp>
      <p:pic>
        <p:nvPicPr>
          <p:cNvPr id="94" name="Google Shape;94;p18"/>
          <p:cNvPicPr preferRelativeResize="0"/>
          <p:nvPr/>
        </p:nvPicPr>
        <p:blipFill rotWithShape="1">
          <a:blip r:embed="rId3">
            <a:alphaModFix/>
          </a:blip>
          <a:srcRect/>
          <a:stretch/>
        </p:blipFill>
        <p:spPr>
          <a:xfrm>
            <a:off x="6858000" y="4381500"/>
            <a:ext cx="2286000" cy="762000"/>
          </a:xfrm>
          <a:prstGeom prst="rect">
            <a:avLst/>
          </a:prstGeom>
          <a:noFill/>
          <a:ln>
            <a:noFill/>
          </a:ln>
        </p:spPr>
      </p:pic>
      <p:pic>
        <p:nvPicPr>
          <p:cNvPr id="5" name="Picture 2">
            <a:extLst>
              <a:ext uri="{FF2B5EF4-FFF2-40B4-BE49-F238E27FC236}">
                <a16:creationId xmlns:a16="http://schemas.microsoft.com/office/drawing/2014/main" id="{93401CC2-4E7E-4D2E-A6AE-EF7E62AABB8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888" y="0"/>
            <a:ext cx="1719416" cy="7374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99362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342900">
              <a:spcAft>
                <a:spcPts val="1200"/>
              </a:spcAft>
            </a:pPr>
            <a:r>
              <a:rPr lang="en-US" dirty="0"/>
              <a:t>Probability </a:t>
            </a:r>
          </a:p>
          <a:p>
            <a:pPr marL="0" indent="0">
              <a:spcAft>
                <a:spcPts val="1200"/>
              </a:spcAft>
              <a:buNone/>
            </a:pPr>
            <a:r>
              <a:rPr lang="en-US" dirty="0"/>
              <a:t>density function </a:t>
            </a:r>
          </a:p>
          <a:p>
            <a:pPr marL="342900">
              <a:spcAft>
                <a:spcPts val="1200"/>
              </a:spcAft>
            </a:pPr>
            <a:endParaRPr dirty="0"/>
          </a:p>
        </p:txBody>
      </p:sp>
      <p:pic>
        <p:nvPicPr>
          <p:cNvPr id="94" name="Google Shape;94;p18"/>
          <p:cNvPicPr preferRelativeResize="0"/>
          <p:nvPr/>
        </p:nvPicPr>
        <p:blipFill rotWithShape="1">
          <a:blip r:embed="rId3">
            <a:alphaModFix/>
          </a:blip>
          <a:srcRect/>
          <a:stretch/>
        </p:blipFill>
        <p:spPr>
          <a:xfrm>
            <a:off x="6858000" y="4381500"/>
            <a:ext cx="2286000" cy="762000"/>
          </a:xfrm>
          <a:prstGeom prst="rect">
            <a:avLst/>
          </a:prstGeom>
          <a:noFill/>
          <a:ln>
            <a:noFill/>
          </a:ln>
        </p:spPr>
      </p:pic>
      <p:pic>
        <p:nvPicPr>
          <p:cNvPr id="5" name="Picture 2">
            <a:extLst>
              <a:ext uri="{FF2B5EF4-FFF2-40B4-BE49-F238E27FC236}">
                <a16:creationId xmlns:a16="http://schemas.microsoft.com/office/drawing/2014/main" id="{93401CC2-4E7E-4D2E-A6AE-EF7E62AABB8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888" y="0"/>
            <a:ext cx="1719416" cy="737419"/>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F359BBDB-9B32-9286-D396-499AC7574B69}"/>
              </a:ext>
            </a:extLst>
          </p:cNvPr>
          <p:cNvPicPr>
            <a:picLocks noChangeAspect="1"/>
          </p:cNvPicPr>
          <p:nvPr/>
        </p:nvPicPr>
        <p:blipFill rotWithShape="1">
          <a:blip r:embed="rId5"/>
          <a:srcRect l="18333" t="31225" r="21603" b="8376"/>
          <a:stretch/>
        </p:blipFill>
        <p:spPr>
          <a:xfrm>
            <a:off x="2267074" y="0"/>
            <a:ext cx="6876926" cy="3889829"/>
          </a:xfrm>
          <a:prstGeom prst="rect">
            <a:avLst/>
          </a:prstGeom>
        </p:spPr>
      </p:pic>
    </p:spTree>
    <p:extLst>
      <p:ext uri="{BB962C8B-B14F-4D97-AF65-F5344CB8AC3E}">
        <p14:creationId xmlns:p14="http://schemas.microsoft.com/office/powerpoint/2010/main" val="23155628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342900">
              <a:spcAft>
                <a:spcPts val="1200"/>
              </a:spcAft>
            </a:pPr>
            <a:r>
              <a:rPr lang="en-US" dirty="0"/>
              <a:t>Probability density function </a:t>
            </a:r>
          </a:p>
          <a:p>
            <a:pPr marL="342900">
              <a:spcAft>
                <a:spcPts val="1200"/>
              </a:spcAft>
            </a:pPr>
            <a:endParaRPr dirty="0"/>
          </a:p>
        </p:txBody>
      </p:sp>
      <p:pic>
        <p:nvPicPr>
          <p:cNvPr id="94" name="Google Shape;94;p18"/>
          <p:cNvPicPr preferRelativeResize="0"/>
          <p:nvPr/>
        </p:nvPicPr>
        <p:blipFill rotWithShape="1">
          <a:blip r:embed="rId3">
            <a:alphaModFix/>
          </a:blip>
          <a:srcRect/>
          <a:stretch/>
        </p:blipFill>
        <p:spPr>
          <a:xfrm>
            <a:off x="6858000" y="4381500"/>
            <a:ext cx="2286000" cy="762000"/>
          </a:xfrm>
          <a:prstGeom prst="rect">
            <a:avLst/>
          </a:prstGeom>
          <a:noFill/>
          <a:ln>
            <a:noFill/>
          </a:ln>
        </p:spPr>
      </p:pic>
      <p:pic>
        <p:nvPicPr>
          <p:cNvPr id="5" name="Picture 2">
            <a:extLst>
              <a:ext uri="{FF2B5EF4-FFF2-40B4-BE49-F238E27FC236}">
                <a16:creationId xmlns:a16="http://schemas.microsoft.com/office/drawing/2014/main" id="{93401CC2-4E7E-4D2E-A6AE-EF7E62AABB8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888" y="0"/>
            <a:ext cx="1719416" cy="737419"/>
          </a:xfrm>
          <a:prstGeom prst="rect">
            <a:avLst/>
          </a:prstGeom>
          <a:noFill/>
          <a:extLst>
            <a:ext uri="{909E8E84-426E-40DD-AFC4-6F175D3DCCD1}">
              <a14:hiddenFill xmlns:a14="http://schemas.microsoft.com/office/drawing/2010/main">
                <a:solidFill>
                  <a:srgbClr val="FFFFFF"/>
                </a:solidFill>
              </a14:hiddenFill>
            </a:ext>
          </a:extLst>
        </p:spPr>
      </p:pic>
      <p:pic>
        <p:nvPicPr>
          <p:cNvPr id="2" name="image18.jpeg">
            <a:extLst>
              <a:ext uri="{FF2B5EF4-FFF2-40B4-BE49-F238E27FC236}">
                <a16:creationId xmlns:a16="http://schemas.microsoft.com/office/drawing/2014/main" id="{D957E531-1EF9-96A2-A009-41C1FBBF96F2}"/>
              </a:ext>
            </a:extLst>
          </p:cNvPr>
          <p:cNvPicPr>
            <a:picLocks noChangeAspect="1"/>
          </p:cNvPicPr>
          <p:nvPr/>
        </p:nvPicPr>
        <p:blipFill>
          <a:blip r:embed="rId5" cstate="print"/>
          <a:stretch>
            <a:fillRect/>
          </a:stretch>
        </p:blipFill>
        <p:spPr>
          <a:xfrm>
            <a:off x="3719756" y="737419"/>
            <a:ext cx="4975225" cy="3766820"/>
          </a:xfrm>
          <a:prstGeom prst="rect">
            <a:avLst/>
          </a:prstGeom>
        </p:spPr>
      </p:pic>
    </p:spTree>
    <p:extLst>
      <p:ext uri="{BB962C8B-B14F-4D97-AF65-F5344CB8AC3E}">
        <p14:creationId xmlns:p14="http://schemas.microsoft.com/office/powerpoint/2010/main" val="15485038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342900">
              <a:spcAft>
                <a:spcPts val="1200"/>
              </a:spcAft>
            </a:pPr>
            <a:r>
              <a:rPr lang="en-US" dirty="0"/>
              <a:t>Explanation of Probability Distribution:</a:t>
            </a:r>
          </a:p>
          <a:p>
            <a:pPr marL="342900">
              <a:spcAft>
                <a:spcPts val="1200"/>
              </a:spcAft>
            </a:pPr>
            <a:r>
              <a:rPr lang="en-US" dirty="0"/>
              <a:t>Every variable of a dataset meets a particular frequency distribution (i.e., definite prob- ability density function) which reflects how often each value of this specific variable occurs. Although the shapes of these frequency distributions are not unique, there are some general and classical distributions which regularly appear for a wide range of datasets. A pleasant property of these distributions is that they can be mathematically described with closed form expressions of a few parameters. The most important prob- ability distributions are reviewed in this section. </a:t>
            </a:r>
          </a:p>
          <a:p>
            <a:pPr marL="342900">
              <a:spcAft>
                <a:spcPts val="1200"/>
              </a:spcAft>
            </a:pPr>
            <a:endParaRPr dirty="0"/>
          </a:p>
        </p:txBody>
      </p:sp>
      <p:pic>
        <p:nvPicPr>
          <p:cNvPr id="94" name="Google Shape;94;p18"/>
          <p:cNvPicPr preferRelativeResize="0"/>
          <p:nvPr/>
        </p:nvPicPr>
        <p:blipFill rotWithShape="1">
          <a:blip r:embed="rId3">
            <a:alphaModFix/>
          </a:blip>
          <a:srcRect/>
          <a:stretch/>
        </p:blipFill>
        <p:spPr>
          <a:xfrm>
            <a:off x="6858000" y="4381500"/>
            <a:ext cx="2286000" cy="762000"/>
          </a:xfrm>
          <a:prstGeom prst="rect">
            <a:avLst/>
          </a:prstGeom>
          <a:noFill/>
          <a:ln>
            <a:noFill/>
          </a:ln>
        </p:spPr>
      </p:pic>
      <p:pic>
        <p:nvPicPr>
          <p:cNvPr id="5" name="Picture 2">
            <a:extLst>
              <a:ext uri="{FF2B5EF4-FFF2-40B4-BE49-F238E27FC236}">
                <a16:creationId xmlns:a16="http://schemas.microsoft.com/office/drawing/2014/main" id="{93401CC2-4E7E-4D2E-A6AE-EF7E62AABB8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888" y="0"/>
            <a:ext cx="1719416" cy="7374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298859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342900">
              <a:spcAft>
                <a:spcPts val="1200"/>
              </a:spcAft>
            </a:pPr>
            <a:r>
              <a:rPr lang="en-US" dirty="0"/>
              <a:t>Explanation </a:t>
            </a:r>
          </a:p>
          <a:p>
            <a:pPr marL="0" indent="0">
              <a:spcAft>
                <a:spcPts val="1200"/>
              </a:spcAft>
              <a:buNone/>
            </a:pPr>
            <a:r>
              <a:rPr lang="en-US" dirty="0"/>
              <a:t>of Probability </a:t>
            </a:r>
          </a:p>
          <a:p>
            <a:pPr marL="0" indent="0">
              <a:spcAft>
                <a:spcPts val="1200"/>
              </a:spcAft>
              <a:buNone/>
            </a:pPr>
            <a:r>
              <a:rPr lang="en-US" dirty="0"/>
              <a:t>Distribution </a:t>
            </a:r>
          </a:p>
          <a:p>
            <a:pPr marL="342900">
              <a:spcAft>
                <a:spcPts val="1200"/>
              </a:spcAft>
            </a:pPr>
            <a:endParaRPr dirty="0"/>
          </a:p>
        </p:txBody>
      </p:sp>
      <p:pic>
        <p:nvPicPr>
          <p:cNvPr id="94" name="Google Shape;94;p18"/>
          <p:cNvPicPr preferRelativeResize="0"/>
          <p:nvPr/>
        </p:nvPicPr>
        <p:blipFill rotWithShape="1">
          <a:blip r:embed="rId3">
            <a:alphaModFix/>
          </a:blip>
          <a:srcRect/>
          <a:stretch/>
        </p:blipFill>
        <p:spPr>
          <a:xfrm>
            <a:off x="6858000" y="4381500"/>
            <a:ext cx="2286000" cy="762000"/>
          </a:xfrm>
          <a:prstGeom prst="rect">
            <a:avLst/>
          </a:prstGeom>
          <a:noFill/>
          <a:ln>
            <a:noFill/>
          </a:ln>
        </p:spPr>
      </p:pic>
      <p:pic>
        <p:nvPicPr>
          <p:cNvPr id="5" name="Picture 2">
            <a:extLst>
              <a:ext uri="{FF2B5EF4-FFF2-40B4-BE49-F238E27FC236}">
                <a16:creationId xmlns:a16="http://schemas.microsoft.com/office/drawing/2014/main" id="{93401CC2-4E7E-4D2E-A6AE-EF7E62AABB8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888" y="0"/>
            <a:ext cx="1719416" cy="737419"/>
          </a:xfrm>
          <a:prstGeom prst="rect">
            <a:avLst/>
          </a:prstGeom>
          <a:noFill/>
          <a:extLst>
            <a:ext uri="{909E8E84-426E-40DD-AFC4-6F175D3DCCD1}">
              <a14:hiddenFill xmlns:a14="http://schemas.microsoft.com/office/drawing/2010/main">
                <a:solidFill>
                  <a:srgbClr val="FFFFFF"/>
                </a:solidFill>
              </a14:hiddenFill>
            </a:ext>
          </a:extLst>
        </p:spPr>
      </p:pic>
      <p:pic>
        <p:nvPicPr>
          <p:cNvPr id="18434" name="Picture 2" descr="DISCRETE PROBABILITY DISTRIBUTION: FINDING THE UNKNOWN PROBABILITIES. -  YouTube">
            <a:extLst>
              <a:ext uri="{FF2B5EF4-FFF2-40B4-BE49-F238E27FC236}">
                <a16:creationId xmlns:a16="http://schemas.microsoft.com/office/drawing/2014/main" id="{EEA86A06-14D6-8BE5-225B-8E7C9E0781C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41653" y="0"/>
            <a:ext cx="6902348" cy="38825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22521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342900">
              <a:spcAft>
                <a:spcPts val="1200"/>
              </a:spcAft>
            </a:pPr>
            <a:r>
              <a:rPr lang="en-US" dirty="0"/>
              <a:t>Normal Distribution with graph: </a:t>
            </a:r>
          </a:p>
          <a:p>
            <a:pPr marL="342900">
              <a:spcAft>
                <a:spcPts val="1200"/>
              </a:spcAft>
            </a:pPr>
            <a:r>
              <a:rPr lang="en-US" dirty="0"/>
              <a:t>The normal distribution has a bell-curve shape and represents a significant amount of real-life data attributes, because most attribute values center on their mean value. An example of normal distribution is the distribution of employee performance in an organization, where only a few employees are identified as high or low performers; most employees perform somewhere in the middle (i.e., in close proximity to the mean).</a:t>
            </a:r>
          </a:p>
          <a:p>
            <a:pPr marL="342900">
              <a:spcAft>
                <a:spcPts val="1200"/>
              </a:spcAft>
            </a:pPr>
            <a:endParaRPr dirty="0"/>
          </a:p>
        </p:txBody>
      </p:sp>
      <p:pic>
        <p:nvPicPr>
          <p:cNvPr id="94" name="Google Shape;94;p18"/>
          <p:cNvPicPr preferRelativeResize="0"/>
          <p:nvPr/>
        </p:nvPicPr>
        <p:blipFill rotWithShape="1">
          <a:blip r:embed="rId3">
            <a:alphaModFix/>
          </a:blip>
          <a:srcRect/>
          <a:stretch/>
        </p:blipFill>
        <p:spPr>
          <a:xfrm>
            <a:off x="6858000" y="4381500"/>
            <a:ext cx="2286000" cy="762000"/>
          </a:xfrm>
          <a:prstGeom prst="rect">
            <a:avLst/>
          </a:prstGeom>
          <a:noFill/>
          <a:ln>
            <a:noFill/>
          </a:ln>
        </p:spPr>
      </p:pic>
      <p:pic>
        <p:nvPicPr>
          <p:cNvPr id="5" name="Picture 2">
            <a:extLst>
              <a:ext uri="{FF2B5EF4-FFF2-40B4-BE49-F238E27FC236}">
                <a16:creationId xmlns:a16="http://schemas.microsoft.com/office/drawing/2014/main" id="{93401CC2-4E7E-4D2E-A6AE-EF7E62AABB8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888" y="0"/>
            <a:ext cx="1719416" cy="7374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12242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8"/>
          <p:cNvSpPr txBox="1">
            <a:spLocks noGrp="1"/>
          </p:cNvSpPr>
          <p:nvPr>
            <p:ph type="body" idx="1"/>
          </p:nvPr>
        </p:nvSpPr>
        <p:spPr>
          <a:xfrm>
            <a:off x="311700" y="1152475"/>
            <a:ext cx="7794808" cy="3416400"/>
          </a:xfrm>
          <a:prstGeom prst="rect">
            <a:avLst/>
          </a:prstGeom>
        </p:spPr>
        <p:txBody>
          <a:bodyPr spcFirstLastPara="1" wrap="square" lIns="91425" tIns="91425" rIns="91425" bIns="91425" anchor="t" anchorCtr="0">
            <a:normAutofit fontScale="70000" lnSpcReduction="20000"/>
          </a:bodyPr>
          <a:lstStyle/>
          <a:p>
            <a:pPr marL="0" indent="0">
              <a:spcAft>
                <a:spcPts val="1200"/>
              </a:spcAft>
              <a:buNone/>
            </a:pPr>
            <a:r>
              <a:rPr lang="en-US" sz="2900" dirty="0"/>
              <a:t>1.4 Descriptive Statistics </a:t>
            </a:r>
          </a:p>
          <a:p>
            <a:pPr marL="0" indent="0">
              <a:spcAft>
                <a:spcPts val="1200"/>
              </a:spcAft>
              <a:buNone/>
            </a:pPr>
            <a:r>
              <a:rPr lang="en-US" sz="2900" dirty="0"/>
              <a:t>For each variable of a given dataset, probability theory determines a set of statistical parameters which report the dataset characteristics as a whole batch. Descriptive anal- </a:t>
            </a:r>
            <a:r>
              <a:rPr lang="en-US" sz="2900" dirty="0" err="1"/>
              <a:t>ysis</a:t>
            </a:r>
            <a:r>
              <a:rPr lang="en-US" sz="2900" dirty="0"/>
              <a:t> is then performed to provide end users with an understandable description of a specific dataset’s characteristics in various forms. Several statistical parameters are </a:t>
            </a:r>
            <a:r>
              <a:rPr lang="en-US" sz="2900" dirty="0" err="1"/>
              <a:t>cal</a:t>
            </a:r>
            <a:r>
              <a:rPr lang="en-US" sz="2900" dirty="0"/>
              <a:t>- </a:t>
            </a:r>
            <a:r>
              <a:rPr lang="en-US" sz="2900" dirty="0" err="1"/>
              <a:t>culated</a:t>
            </a:r>
            <a:r>
              <a:rPr lang="en-US" sz="2900" dirty="0"/>
              <a:t> to describe the variable clearly (</a:t>
            </a:r>
            <a:r>
              <a:rPr lang="en-US" sz="2900" dirty="0" err="1"/>
              <a:t>Skiena</a:t>
            </a:r>
            <a:r>
              <a:rPr lang="en-US" sz="2900" dirty="0"/>
              <a:t>, 2017). These statistical parameters include a variable’s minimum and maximum values, mean, median, and standard devi- </a:t>
            </a:r>
            <a:r>
              <a:rPr lang="en-US" sz="2900" dirty="0" err="1"/>
              <a:t>ation</a:t>
            </a:r>
            <a:r>
              <a:rPr lang="en-US" sz="2900" dirty="0"/>
              <a:t>.</a:t>
            </a:r>
          </a:p>
        </p:txBody>
      </p:sp>
      <p:pic>
        <p:nvPicPr>
          <p:cNvPr id="94" name="Google Shape;94;p18"/>
          <p:cNvPicPr preferRelativeResize="0"/>
          <p:nvPr/>
        </p:nvPicPr>
        <p:blipFill rotWithShape="1">
          <a:blip r:embed="rId3">
            <a:alphaModFix/>
          </a:blip>
          <a:srcRect/>
          <a:stretch/>
        </p:blipFill>
        <p:spPr>
          <a:xfrm>
            <a:off x="6858000" y="4381500"/>
            <a:ext cx="2286000" cy="762000"/>
          </a:xfrm>
          <a:prstGeom prst="rect">
            <a:avLst/>
          </a:prstGeom>
          <a:noFill/>
          <a:ln>
            <a:noFill/>
          </a:ln>
        </p:spPr>
      </p:pic>
      <p:pic>
        <p:nvPicPr>
          <p:cNvPr id="5" name="Picture 2">
            <a:extLst>
              <a:ext uri="{FF2B5EF4-FFF2-40B4-BE49-F238E27FC236}">
                <a16:creationId xmlns:a16="http://schemas.microsoft.com/office/drawing/2014/main" id="{93401CC2-4E7E-4D2E-A6AE-EF7E62AABB8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888" y="0"/>
            <a:ext cx="1719416" cy="7374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100168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8"/>
          <p:cNvSpPr txBox="1">
            <a:spLocks noGrp="1"/>
          </p:cNvSpPr>
          <p:nvPr>
            <p:ph type="body" idx="1"/>
          </p:nvPr>
        </p:nvSpPr>
        <p:spPr>
          <a:xfrm>
            <a:off x="311700" y="1152475"/>
            <a:ext cx="3662423" cy="3416400"/>
          </a:xfrm>
          <a:prstGeom prst="rect">
            <a:avLst/>
          </a:prstGeom>
        </p:spPr>
        <p:txBody>
          <a:bodyPr spcFirstLastPara="1" wrap="square" lIns="91425" tIns="91425" rIns="91425" bIns="91425" anchor="t" anchorCtr="0">
            <a:normAutofit/>
          </a:bodyPr>
          <a:lstStyle/>
          <a:p>
            <a:pPr marL="342900">
              <a:spcAft>
                <a:spcPts val="1200"/>
              </a:spcAft>
            </a:pPr>
            <a:r>
              <a:rPr lang="en-US" dirty="0"/>
              <a:t>Normal Distribution with graph:</a:t>
            </a:r>
          </a:p>
          <a:p>
            <a:pPr marL="342900">
              <a:spcAft>
                <a:spcPts val="1200"/>
              </a:spcAft>
            </a:pPr>
            <a:r>
              <a:rPr lang="en-US" dirty="0"/>
              <a:t>The normal distribution has 68% of values within standard deviation σ = ± 1; 95% of values within standard deviation σ = ± 2; and 99.7% of the values within standard deviation σ = ± 3.</a:t>
            </a:r>
          </a:p>
          <a:p>
            <a:pPr marL="342900">
              <a:spcAft>
                <a:spcPts val="1200"/>
              </a:spcAft>
            </a:pPr>
            <a:endParaRPr lang="en-US" dirty="0"/>
          </a:p>
          <a:p>
            <a:pPr marL="342900">
              <a:spcAft>
                <a:spcPts val="1200"/>
              </a:spcAft>
            </a:pPr>
            <a:endParaRPr dirty="0"/>
          </a:p>
        </p:txBody>
      </p:sp>
      <p:pic>
        <p:nvPicPr>
          <p:cNvPr id="94" name="Google Shape;94;p18"/>
          <p:cNvPicPr preferRelativeResize="0"/>
          <p:nvPr/>
        </p:nvPicPr>
        <p:blipFill rotWithShape="1">
          <a:blip r:embed="rId3">
            <a:alphaModFix/>
          </a:blip>
          <a:srcRect/>
          <a:stretch/>
        </p:blipFill>
        <p:spPr>
          <a:xfrm>
            <a:off x="6858000" y="4381500"/>
            <a:ext cx="2286000" cy="762000"/>
          </a:xfrm>
          <a:prstGeom prst="rect">
            <a:avLst/>
          </a:prstGeom>
          <a:noFill/>
          <a:ln>
            <a:noFill/>
          </a:ln>
        </p:spPr>
      </p:pic>
      <p:pic>
        <p:nvPicPr>
          <p:cNvPr id="5" name="Picture 2">
            <a:extLst>
              <a:ext uri="{FF2B5EF4-FFF2-40B4-BE49-F238E27FC236}">
                <a16:creationId xmlns:a16="http://schemas.microsoft.com/office/drawing/2014/main" id="{93401CC2-4E7E-4D2E-A6AE-EF7E62AABB8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888" y="0"/>
            <a:ext cx="1719416" cy="737419"/>
          </a:xfrm>
          <a:prstGeom prst="rect">
            <a:avLst/>
          </a:prstGeom>
          <a:noFill/>
          <a:extLst>
            <a:ext uri="{909E8E84-426E-40DD-AFC4-6F175D3DCCD1}">
              <a14:hiddenFill xmlns:a14="http://schemas.microsoft.com/office/drawing/2010/main">
                <a:solidFill>
                  <a:srgbClr val="FFFFFF"/>
                </a:solidFill>
              </a14:hiddenFill>
            </a:ext>
          </a:extLst>
        </p:spPr>
      </p:pic>
      <p:pic>
        <p:nvPicPr>
          <p:cNvPr id="2" name="image19.jpeg">
            <a:extLst>
              <a:ext uri="{FF2B5EF4-FFF2-40B4-BE49-F238E27FC236}">
                <a16:creationId xmlns:a16="http://schemas.microsoft.com/office/drawing/2014/main" id="{58777CDE-5A7F-2524-E73F-4B7799FA0BBB}"/>
              </a:ext>
            </a:extLst>
          </p:cNvPr>
          <p:cNvPicPr>
            <a:picLocks noChangeAspect="1"/>
          </p:cNvPicPr>
          <p:nvPr/>
        </p:nvPicPr>
        <p:blipFill>
          <a:blip r:embed="rId5" cstate="print"/>
          <a:stretch>
            <a:fillRect/>
          </a:stretch>
        </p:blipFill>
        <p:spPr>
          <a:xfrm>
            <a:off x="4098705" y="737419"/>
            <a:ext cx="4967605" cy="3888740"/>
          </a:xfrm>
          <a:prstGeom prst="rect">
            <a:avLst/>
          </a:prstGeom>
        </p:spPr>
      </p:pic>
    </p:spTree>
    <p:extLst>
      <p:ext uri="{BB962C8B-B14F-4D97-AF65-F5344CB8AC3E}">
        <p14:creationId xmlns:p14="http://schemas.microsoft.com/office/powerpoint/2010/main" val="19016633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342900">
              <a:spcAft>
                <a:spcPts val="1200"/>
              </a:spcAft>
            </a:pPr>
            <a:r>
              <a:rPr lang="en-US" dirty="0"/>
              <a:t>Binomial Distribution with graph: </a:t>
            </a:r>
          </a:p>
          <a:p>
            <a:pPr marL="342900">
              <a:spcAft>
                <a:spcPts val="1200"/>
              </a:spcAft>
            </a:pPr>
            <a:r>
              <a:rPr lang="en-US" dirty="0"/>
              <a:t>The binomial distribution monitors the success of an event occurring. An example of binomial distribution is a coin toss in which you win if “heads” is the outcome and lose if the outcome is “tails.” If you toss the coin twice, what is the probability of having “heads” only once? What is the probability of having two “heads”? And what is the probability of not having “heads” at all? The table below presents all the possible out- comes when the coin is tossed twice. </a:t>
            </a:r>
          </a:p>
          <a:p>
            <a:pPr marL="342900">
              <a:spcAft>
                <a:spcPts val="1200"/>
              </a:spcAft>
            </a:pPr>
            <a:endParaRPr dirty="0"/>
          </a:p>
        </p:txBody>
      </p:sp>
      <p:pic>
        <p:nvPicPr>
          <p:cNvPr id="94" name="Google Shape;94;p18"/>
          <p:cNvPicPr preferRelativeResize="0"/>
          <p:nvPr/>
        </p:nvPicPr>
        <p:blipFill rotWithShape="1">
          <a:blip r:embed="rId3">
            <a:alphaModFix/>
          </a:blip>
          <a:srcRect/>
          <a:stretch/>
        </p:blipFill>
        <p:spPr>
          <a:xfrm>
            <a:off x="6858000" y="4381500"/>
            <a:ext cx="2286000" cy="762000"/>
          </a:xfrm>
          <a:prstGeom prst="rect">
            <a:avLst/>
          </a:prstGeom>
          <a:noFill/>
          <a:ln>
            <a:noFill/>
          </a:ln>
        </p:spPr>
      </p:pic>
      <p:pic>
        <p:nvPicPr>
          <p:cNvPr id="5" name="Picture 2">
            <a:extLst>
              <a:ext uri="{FF2B5EF4-FFF2-40B4-BE49-F238E27FC236}">
                <a16:creationId xmlns:a16="http://schemas.microsoft.com/office/drawing/2014/main" id="{93401CC2-4E7E-4D2E-A6AE-EF7E62AABB8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888" y="0"/>
            <a:ext cx="1719416" cy="7374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820037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342900">
              <a:spcAft>
                <a:spcPts val="1200"/>
              </a:spcAft>
            </a:pPr>
            <a:r>
              <a:rPr lang="en-US" dirty="0"/>
              <a:t>Binomial Distribution</a:t>
            </a:r>
          </a:p>
          <a:p>
            <a:pPr marL="342900">
              <a:spcAft>
                <a:spcPts val="1200"/>
              </a:spcAft>
            </a:pPr>
            <a:endParaRPr dirty="0"/>
          </a:p>
        </p:txBody>
      </p:sp>
      <p:pic>
        <p:nvPicPr>
          <p:cNvPr id="94" name="Google Shape;94;p18"/>
          <p:cNvPicPr preferRelativeResize="0"/>
          <p:nvPr/>
        </p:nvPicPr>
        <p:blipFill rotWithShape="1">
          <a:blip r:embed="rId3">
            <a:alphaModFix/>
          </a:blip>
          <a:srcRect/>
          <a:stretch/>
        </p:blipFill>
        <p:spPr>
          <a:xfrm>
            <a:off x="6858000" y="4381500"/>
            <a:ext cx="2286000" cy="762000"/>
          </a:xfrm>
          <a:prstGeom prst="rect">
            <a:avLst/>
          </a:prstGeom>
          <a:noFill/>
          <a:ln>
            <a:noFill/>
          </a:ln>
        </p:spPr>
      </p:pic>
      <p:pic>
        <p:nvPicPr>
          <p:cNvPr id="5" name="Picture 2">
            <a:extLst>
              <a:ext uri="{FF2B5EF4-FFF2-40B4-BE49-F238E27FC236}">
                <a16:creationId xmlns:a16="http://schemas.microsoft.com/office/drawing/2014/main" id="{93401CC2-4E7E-4D2E-A6AE-EF7E62AABB8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888" y="0"/>
            <a:ext cx="1719416" cy="737419"/>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00CA8067-C3D6-51D5-F5CB-23E96FC0E639}"/>
              </a:ext>
            </a:extLst>
          </p:cNvPr>
          <p:cNvPicPr>
            <a:picLocks noChangeAspect="1"/>
          </p:cNvPicPr>
          <p:nvPr/>
        </p:nvPicPr>
        <p:blipFill rotWithShape="1">
          <a:blip r:embed="rId5"/>
          <a:srcRect l="27436" t="26894" r="20512" b="8376"/>
          <a:stretch/>
        </p:blipFill>
        <p:spPr>
          <a:xfrm>
            <a:off x="3376246" y="0"/>
            <a:ext cx="5687866" cy="3978705"/>
          </a:xfrm>
          <a:prstGeom prst="rect">
            <a:avLst/>
          </a:prstGeom>
        </p:spPr>
      </p:pic>
    </p:spTree>
    <p:extLst>
      <p:ext uri="{BB962C8B-B14F-4D97-AF65-F5344CB8AC3E}">
        <p14:creationId xmlns:p14="http://schemas.microsoft.com/office/powerpoint/2010/main" val="266373336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342900">
              <a:spcAft>
                <a:spcPts val="1200"/>
              </a:spcAft>
            </a:pPr>
            <a:r>
              <a:rPr lang="en-US" dirty="0"/>
              <a:t>Binomial Distribution with graph: </a:t>
            </a:r>
          </a:p>
          <a:p>
            <a:pPr marL="342900">
              <a:spcAft>
                <a:spcPts val="1200"/>
              </a:spcAft>
            </a:pPr>
            <a:endParaRPr dirty="0"/>
          </a:p>
        </p:txBody>
      </p:sp>
      <p:pic>
        <p:nvPicPr>
          <p:cNvPr id="94" name="Google Shape;94;p18"/>
          <p:cNvPicPr preferRelativeResize="0"/>
          <p:nvPr/>
        </p:nvPicPr>
        <p:blipFill rotWithShape="1">
          <a:blip r:embed="rId3">
            <a:alphaModFix/>
          </a:blip>
          <a:srcRect/>
          <a:stretch/>
        </p:blipFill>
        <p:spPr>
          <a:xfrm>
            <a:off x="6858000" y="4381500"/>
            <a:ext cx="2286000" cy="762000"/>
          </a:xfrm>
          <a:prstGeom prst="rect">
            <a:avLst/>
          </a:prstGeom>
          <a:noFill/>
          <a:ln>
            <a:noFill/>
          </a:ln>
        </p:spPr>
      </p:pic>
      <p:pic>
        <p:nvPicPr>
          <p:cNvPr id="5" name="Picture 2">
            <a:extLst>
              <a:ext uri="{FF2B5EF4-FFF2-40B4-BE49-F238E27FC236}">
                <a16:creationId xmlns:a16="http://schemas.microsoft.com/office/drawing/2014/main" id="{93401CC2-4E7E-4D2E-A6AE-EF7E62AABB8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888" y="0"/>
            <a:ext cx="1719416" cy="737419"/>
          </a:xfrm>
          <a:prstGeom prst="rect">
            <a:avLst/>
          </a:prstGeom>
          <a:noFill/>
          <a:extLst>
            <a:ext uri="{909E8E84-426E-40DD-AFC4-6F175D3DCCD1}">
              <a14:hiddenFill xmlns:a14="http://schemas.microsoft.com/office/drawing/2010/main">
                <a:solidFill>
                  <a:srgbClr val="FFFFFF"/>
                </a:solidFill>
              </a14:hiddenFill>
            </a:ext>
          </a:extLst>
        </p:spPr>
      </p:pic>
      <p:pic>
        <p:nvPicPr>
          <p:cNvPr id="2" name="image20.jpeg">
            <a:extLst>
              <a:ext uri="{FF2B5EF4-FFF2-40B4-BE49-F238E27FC236}">
                <a16:creationId xmlns:a16="http://schemas.microsoft.com/office/drawing/2014/main" id="{5D6F55FB-893B-5348-D88C-F657B1425E4E}"/>
              </a:ext>
            </a:extLst>
          </p:cNvPr>
          <p:cNvPicPr>
            <a:picLocks noChangeAspect="1"/>
          </p:cNvPicPr>
          <p:nvPr/>
        </p:nvPicPr>
        <p:blipFill>
          <a:blip r:embed="rId5" cstate="print"/>
          <a:stretch>
            <a:fillRect/>
          </a:stretch>
        </p:blipFill>
        <p:spPr>
          <a:xfrm>
            <a:off x="4080803" y="1635442"/>
            <a:ext cx="4968240" cy="2450465"/>
          </a:xfrm>
          <a:prstGeom prst="rect">
            <a:avLst/>
          </a:prstGeom>
        </p:spPr>
      </p:pic>
    </p:spTree>
    <p:extLst>
      <p:ext uri="{BB962C8B-B14F-4D97-AF65-F5344CB8AC3E}">
        <p14:creationId xmlns:p14="http://schemas.microsoft.com/office/powerpoint/2010/main" val="420594575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342900">
              <a:spcAft>
                <a:spcPts val="1200"/>
              </a:spcAft>
            </a:pPr>
            <a:r>
              <a:rPr lang="en-US" dirty="0"/>
              <a:t>Binomial Distribution </a:t>
            </a:r>
          </a:p>
          <a:p>
            <a:pPr marL="0" indent="0">
              <a:spcAft>
                <a:spcPts val="1200"/>
              </a:spcAft>
              <a:buNone/>
            </a:pPr>
            <a:r>
              <a:rPr lang="en-US" dirty="0"/>
              <a:t>with graph </a:t>
            </a:r>
          </a:p>
          <a:p>
            <a:pPr marL="342900">
              <a:spcAft>
                <a:spcPts val="1200"/>
              </a:spcAft>
            </a:pPr>
            <a:endParaRPr dirty="0"/>
          </a:p>
        </p:txBody>
      </p:sp>
      <p:pic>
        <p:nvPicPr>
          <p:cNvPr id="94" name="Google Shape;94;p18"/>
          <p:cNvPicPr preferRelativeResize="0"/>
          <p:nvPr/>
        </p:nvPicPr>
        <p:blipFill rotWithShape="1">
          <a:blip r:embed="rId3">
            <a:alphaModFix/>
          </a:blip>
          <a:srcRect/>
          <a:stretch/>
        </p:blipFill>
        <p:spPr>
          <a:xfrm>
            <a:off x="6858000" y="4381500"/>
            <a:ext cx="2286000" cy="762000"/>
          </a:xfrm>
          <a:prstGeom prst="rect">
            <a:avLst/>
          </a:prstGeom>
          <a:noFill/>
          <a:ln>
            <a:noFill/>
          </a:ln>
        </p:spPr>
      </p:pic>
      <p:pic>
        <p:nvPicPr>
          <p:cNvPr id="5" name="Picture 2">
            <a:extLst>
              <a:ext uri="{FF2B5EF4-FFF2-40B4-BE49-F238E27FC236}">
                <a16:creationId xmlns:a16="http://schemas.microsoft.com/office/drawing/2014/main" id="{93401CC2-4E7E-4D2E-A6AE-EF7E62AABB8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888" y="0"/>
            <a:ext cx="1719416" cy="737419"/>
          </a:xfrm>
          <a:prstGeom prst="rect">
            <a:avLst/>
          </a:prstGeom>
          <a:noFill/>
          <a:extLst>
            <a:ext uri="{909E8E84-426E-40DD-AFC4-6F175D3DCCD1}">
              <a14:hiddenFill xmlns:a14="http://schemas.microsoft.com/office/drawing/2010/main">
                <a:solidFill>
                  <a:srgbClr val="FFFFFF"/>
                </a:solidFill>
              </a14:hiddenFill>
            </a:ext>
          </a:extLst>
        </p:spPr>
      </p:pic>
      <p:pic>
        <p:nvPicPr>
          <p:cNvPr id="19458" name="Picture 2" descr="Binomial Distribution (examples, solutions, formulas, videos)">
            <a:extLst>
              <a:ext uri="{FF2B5EF4-FFF2-40B4-BE49-F238E27FC236}">
                <a16:creationId xmlns:a16="http://schemas.microsoft.com/office/drawing/2014/main" id="{3E2F92DE-3CAF-E329-D604-A3717232FAC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81400" y="0"/>
            <a:ext cx="5562600" cy="3838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552721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342900">
              <a:spcAft>
                <a:spcPts val="1200"/>
              </a:spcAft>
            </a:pPr>
            <a:r>
              <a:rPr lang="en-US" dirty="0"/>
              <a:t>Poisson Distribution with graph: </a:t>
            </a:r>
          </a:p>
          <a:p>
            <a:pPr marL="342900">
              <a:spcAft>
                <a:spcPts val="1200"/>
              </a:spcAft>
            </a:pPr>
            <a:r>
              <a:rPr lang="en-US" dirty="0"/>
              <a:t>The Poisson distribution monitors the frequency of intervals between independent events. It calculates the probability of a certain number of event occurrences based on the mean number of occurrences. Mathematically, the Poisson distribution is represented by the following equation: </a:t>
            </a:r>
          </a:p>
          <a:p>
            <a:pPr marL="342900">
              <a:spcAft>
                <a:spcPts val="1200"/>
              </a:spcAft>
            </a:pPr>
            <a:endParaRPr dirty="0"/>
          </a:p>
        </p:txBody>
      </p:sp>
      <p:pic>
        <p:nvPicPr>
          <p:cNvPr id="94" name="Google Shape;94;p18"/>
          <p:cNvPicPr preferRelativeResize="0"/>
          <p:nvPr/>
        </p:nvPicPr>
        <p:blipFill rotWithShape="1">
          <a:blip r:embed="rId3">
            <a:alphaModFix/>
          </a:blip>
          <a:srcRect/>
          <a:stretch/>
        </p:blipFill>
        <p:spPr>
          <a:xfrm>
            <a:off x="6858000" y="4381500"/>
            <a:ext cx="2286000" cy="762000"/>
          </a:xfrm>
          <a:prstGeom prst="rect">
            <a:avLst/>
          </a:prstGeom>
          <a:noFill/>
          <a:ln>
            <a:noFill/>
          </a:ln>
        </p:spPr>
      </p:pic>
      <p:pic>
        <p:nvPicPr>
          <p:cNvPr id="5" name="Picture 2">
            <a:extLst>
              <a:ext uri="{FF2B5EF4-FFF2-40B4-BE49-F238E27FC236}">
                <a16:creationId xmlns:a16="http://schemas.microsoft.com/office/drawing/2014/main" id="{93401CC2-4E7E-4D2E-A6AE-EF7E62AABB8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888" y="0"/>
            <a:ext cx="1719416" cy="7374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418591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8"/>
          <p:cNvSpPr txBox="1">
            <a:spLocks noGrp="1"/>
          </p:cNvSpPr>
          <p:nvPr>
            <p:ph type="body" idx="1"/>
          </p:nvPr>
        </p:nvSpPr>
        <p:spPr>
          <a:xfrm>
            <a:off x="239129" y="737419"/>
            <a:ext cx="8520600" cy="3416400"/>
          </a:xfrm>
          <a:prstGeom prst="rect">
            <a:avLst/>
          </a:prstGeom>
        </p:spPr>
        <p:txBody>
          <a:bodyPr spcFirstLastPara="1" wrap="square" lIns="91425" tIns="91425" rIns="91425" bIns="91425" anchor="t" anchorCtr="0">
            <a:normAutofit/>
          </a:bodyPr>
          <a:lstStyle/>
          <a:p>
            <a:pPr marL="342900">
              <a:spcAft>
                <a:spcPts val="1200"/>
              </a:spcAft>
            </a:pPr>
            <a:r>
              <a:rPr lang="en-US" dirty="0"/>
              <a:t>Central Limit Theorem:</a:t>
            </a:r>
          </a:p>
          <a:p>
            <a:pPr marL="342900">
              <a:spcAft>
                <a:spcPts val="1200"/>
              </a:spcAft>
            </a:pPr>
            <a:r>
              <a:rPr lang="en-US" dirty="0">
                <a:hlinkClick r:id="rId3"/>
              </a:rPr>
              <a:t>Facebook Introduces Fact-Checking Alert for Fake News | Fortune</a:t>
            </a:r>
            <a:r>
              <a:rPr lang="en-US" dirty="0"/>
              <a:t> </a:t>
            </a:r>
          </a:p>
          <a:p>
            <a:pPr marL="342900">
              <a:spcAft>
                <a:spcPts val="1200"/>
              </a:spcAft>
            </a:pPr>
            <a:endParaRPr dirty="0"/>
          </a:p>
        </p:txBody>
      </p:sp>
      <p:pic>
        <p:nvPicPr>
          <p:cNvPr id="94" name="Google Shape;94;p18"/>
          <p:cNvPicPr preferRelativeResize="0"/>
          <p:nvPr/>
        </p:nvPicPr>
        <p:blipFill rotWithShape="1">
          <a:blip r:embed="rId4">
            <a:alphaModFix/>
          </a:blip>
          <a:srcRect/>
          <a:stretch/>
        </p:blipFill>
        <p:spPr>
          <a:xfrm>
            <a:off x="6858000" y="4381500"/>
            <a:ext cx="2286000" cy="762000"/>
          </a:xfrm>
          <a:prstGeom prst="rect">
            <a:avLst/>
          </a:prstGeom>
          <a:noFill/>
          <a:ln>
            <a:noFill/>
          </a:ln>
        </p:spPr>
      </p:pic>
      <p:pic>
        <p:nvPicPr>
          <p:cNvPr id="5" name="Picture 2">
            <a:extLst>
              <a:ext uri="{FF2B5EF4-FFF2-40B4-BE49-F238E27FC236}">
                <a16:creationId xmlns:a16="http://schemas.microsoft.com/office/drawing/2014/main" id="{93401CC2-4E7E-4D2E-A6AE-EF7E62AABB8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888" y="0"/>
            <a:ext cx="1719416" cy="737419"/>
          </a:xfrm>
          <a:prstGeom prst="rect">
            <a:avLst/>
          </a:prstGeom>
          <a:noFill/>
          <a:extLst>
            <a:ext uri="{909E8E84-426E-40DD-AFC4-6F175D3DCCD1}">
              <a14:hiddenFill xmlns:a14="http://schemas.microsoft.com/office/drawing/2010/main">
                <a:solidFill>
                  <a:srgbClr val="FFFFFF"/>
                </a:solidFill>
              </a14:hiddenFill>
            </a:ext>
          </a:extLst>
        </p:spPr>
      </p:pic>
      <p:pic>
        <p:nvPicPr>
          <p:cNvPr id="20482" name="Picture 2" descr="Figure 2 - Facebook Fact Checking Tool Demo">
            <a:extLst>
              <a:ext uri="{FF2B5EF4-FFF2-40B4-BE49-F238E27FC236}">
                <a16:creationId xmlns:a16="http://schemas.microsoft.com/office/drawing/2014/main" id="{DD2B6229-98FB-392D-5D43-72AEA836ECE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2343" y="1684020"/>
            <a:ext cx="6589486" cy="34594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279677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8"/>
          <p:cNvSpPr txBox="1">
            <a:spLocks noGrp="1"/>
          </p:cNvSpPr>
          <p:nvPr>
            <p:ph type="body" idx="1"/>
          </p:nvPr>
        </p:nvSpPr>
        <p:spPr>
          <a:xfrm>
            <a:off x="239129" y="737419"/>
            <a:ext cx="8520600" cy="3416400"/>
          </a:xfrm>
          <a:prstGeom prst="rect">
            <a:avLst/>
          </a:prstGeom>
        </p:spPr>
        <p:txBody>
          <a:bodyPr spcFirstLastPara="1" wrap="square" lIns="91425" tIns="91425" rIns="91425" bIns="91425" anchor="t" anchorCtr="0">
            <a:normAutofit/>
          </a:bodyPr>
          <a:lstStyle/>
          <a:p>
            <a:pPr marL="342900">
              <a:spcAft>
                <a:spcPts val="1200"/>
              </a:spcAft>
            </a:pPr>
            <a:r>
              <a:rPr lang="en-US" dirty="0"/>
              <a:t>Central Limit Theorem:</a:t>
            </a:r>
          </a:p>
          <a:p>
            <a:pPr marL="342900">
              <a:spcAft>
                <a:spcPts val="1200"/>
              </a:spcAft>
            </a:pPr>
            <a:r>
              <a:rPr lang="en-IN" dirty="0">
                <a:hlinkClick r:id="rId3"/>
              </a:rPr>
              <a:t>Sampling Distributions (onlinestatbook.com)</a:t>
            </a:r>
            <a:endParaRPr dirty="0"/>
          </a:p>
        </p:txBody>
      </p:sp>
      <p:pic>
        <p:nvPicPr>
          <p:cNvPr id="94" name="Google Shape;94;p18"/>
          <p:cNvPicPr preferRelativeResize="0"/>
          <p:nvPr/>
        </p:nvPicPr>
        <p:blipFill rotWithShape="1">
          <a:blip r:embed="rId4">
            <a:alphaModFix/>
          </a:blip>
          <a:srcRect/>
          <a:stretch/>
        </p:blipFill>
        <p:spPr>
          <a:xfrm>
            <a:off x="6858000" y="4381500"/>
            <a:ext cx="2286000" cy="762000"/>
          </a:xfrm>
          <a:prstGeom prst="rect">
            <a:avLst/>
          </a:prstGeom>
          <a:noFill/>
          <a:ln>
            <a:noFill/>
          </a:ln>
        </p:spPr>
      </p:pic>
      <p:pic>
        <p:nvPicPr>
          <p:cNvPr id="5" name="Picture 2">
            <a:extLst>
              <a:ext uri="{FF2B5EF4-FFF2-40B4-BE49-F238E27FC236}">
                <a16:creationId xmlns:a16="http://schemas.microsoft.com/office/drawing/2014/main" id="{93401CC2-4E7E-4D2E-A6AE-EF7E62AABB8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888" y="0"/>
            <a:ext cx="1719416" cy="7374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658233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4"/>
          <p:cNvSpPr txBox="1">
            <a:spLocks noGrp="1"/>
          </p:cNvSpPr>
          <p:nvPr>
            <p:ph type="body" idx="1"/>
          </p:nvPr>
        </p:nvSpPr>
        <p:spPr>
          <a:xfrm>
            <a:off x="323423" y="789059"/>
            <a:ext cx="3891023" cy="34164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US" sz="1600" dirty="0"/>
              <a:t>1.1 Overview of Data Science</a:t>
            </a:r>
          </a:p>
          <a:p>
            <a:pPr marL="342900">
              <a:spcAft>
                <a:spcPts val="1200"/>
              </a:spcAft>
            </a:pPr>
            <a:r>
              <a:rPr lang="en-US" sz="1000" dirty="0"/>
              <a:t>Define data with examples. </a:t>
            </a:r>
          </a:p>
          <a:p>
            <a:pPr marL="342900">
              <a:spcAft>
                <a:spcPts val="1200"/>
              </a:spcAft>
            </a:pPr>
            <a:r>
              <a:rPr lang="en-US" sz="1000" dirty="0"/>
              <a:t>Define Information with examples. </a:t>
            </a:r>
          </a:p>
          <a:p>
            <a:pPr marL="342900">
              <a:spcAft>
                <a:spcPts val="1200"/>
              </a:spcAft>
            </a:pPr>
            <a:r>
              <a:rPr lang="en-US" sz="1000" dirty="0"/>
              <a:t>Concept of Data Science </a:t>
            </a:r>
          </a:p>
          <a:p>
            <a:pPr marL="342900">
              <a:spcAft>
                <a:spcPts val="1200"/>
              </a:spcAft>
            </a:pPr>
            <a:r>
              <a:rPr lang="en-US" sz="1000" dirty="0"/>
              <a:t>Usage of Data Science </a:t>
            </a:r>
          </a:p>
          <a:p>
            <a:pPr marL="342900">
              <a:spcAft>
                <a:spcPts val="1200"/>
              </a:spcAft>
            </a:pPr>
            <a:r>
              <a:rPr lang="en-US" sz="1000" dirty="0"/>
              <a:t>Main drivers of data science </a:t>
            </a:r>
          </a:p>
          <a:p>
            <a:pPr marL="342900">
              <a:spcAft>
                <a:spcPts val="1200"/>
              </a:spcAft>
            </a:pPr>
            <a:r>
              <a:rPr lang="en-US" sz="1000" dirty="0"/>
              <a:t>Distinct capabilities of Data Science (</a:t>
            </a:r>
            <a:r>
              <a:rPr lang="en-US" sz="1000" dirty="0" err="1"/>
              <a:t>Baldassarre</a:t>
            </a:r>
            <a:r>
              <a:rPr lang="en-US" sz="1000" dirty="0"/>
              <a:t>, 2016) </a:t>
            </a:r>
          </a:p>
          <a:p>
            <a:pPr marL="342900">
              <a:spcAft>
                <a:spcPts val="1200"/>
              </a:spcAft>
            </a:pPr>
            <a:r>
              <a:rPr lang="en-US" sz="1000" dirty="0"/>
              <a:t>Definition of Data Mining </a:t>
            </a:r>
          </a:p>
          <a:p>
            <a:pPr marL="342900">
              <a:spcAft>
                <a:spcPts val="1200"/>
              </a:spcAft>
            </a:pPr>
            <a:r>
              <a:rPr lang="en-US" sz="1000" dirty="0"/>
              <a:t>Venn Diagram for Data Science </a:t>
            </a:r>
          </a:p>
          <a:p>
            <a:pPr marL="342900">
              <a:spcAft>
                <a:spcPts val="1200"/>
              </a:spcAft>
            </a:pPr>
            <a:r>
              <a:rPr lang="en-US" sz="1000" dirty="0"/>
              <a:t>Concept and aim of Business Intelligence </a:t>
            </a:r>
          </a:p>
        </p:txBody>
      </p:sp>
      <p:pic>
        <p:nvPicPr>
          <p:cNvPr id="66" name="Google Shape;66;p14"/>
          <p:cNvPicPr preferRelativeResize="0"/>
          <p:nvPr/>
        </p:nvPicPr>
        <p:blipFill rotWithShape="1">
          <a:blip r:embed="rId3">
            <a:alphaModFix/>
          </a:blip>
          <a:srcRect/>
          <a:stretch/>
        </p:blipFill>
        <p:spPr>
          <a:xfrm>
            <a:off x="6858000" y="4392133"/>
            <a:ext cx="2286000" cy="762000"/>
          </a:xfrm>
          <a:prstGeom prst="rect">
            <a:avLst/>
          </a:prstGeom>
          <a:noFill/>
          <a:ln>
            <a:noFill/>
          </a:ln>
        </p:spPr>
      </p:pic>
      <p:pic>
        <p:nvPicPr>
          <p:cNvPr id="5" name="Picture 2">
            <a:extLst>
              <a:ext uri="{FF2B5EF4-FFF2-40B4-BE49-F238E27FC236}">
                <a16:creationId xmlns:a16="http://schemas.microsoft.com/office/drawing/2014/main" id="{CB20849C-4A3D-4CA4-AFA3-98ED0FAFA79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888" y="-21265"/>
            <a:ext cx="1719416" cy="737419"/>
          </a:xfrm>
          <a:prstGeom prst="rect">
            <a:avLst/>
          </a:prstGeom>
          <a:noFill/>
          <a:extLst>
            <a:ext uri="{909E8E84-426E-40DD-AFC4-6F175D3DCCD1}">
              <a14:hiddenFill xmlns:a14="http://schemas.microsoft.com/office/drawing/2010/main">
                <a:solidFill>
                  <a:srgbClr val="FFFFFF"/>
                </a:solidFill>
              </a14:hiddenFill>
            </a:ext>
          </a:extLst>
        </p:spPr>
      </p:pic>
      <p:sp>
        <p:nvSpPr>
          <p:cNvPr id="2" name="Google Shape;65;p14">
            <a:extLst>
              <a:ext uri="{FF2B5EF4-FFF2-40B4-BE49-F238E27FC236}">
                <a16:creationId xmlns:a16="http://schemas.microsoft.com/office/drawing/2014/main" id="{DB5E8FC5-18ED-B894-03C1-1F7FAD5611F9}"/>
              </a:ext>
            </a:extLst>
          </p:cNvPr>
          <p:cNvSpPr txBox="1">
            <a:spLocks/>
          </p:cNvSpPr>
          <p:nvPr/>
        </p:nvSpPr>
        <p:spPr>
          <a:xfrm>
            <a:off x="4408915" y="1214703"/>
            <a:ext cx="3891023" cy="3416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Lato"/>
              <a:buChar char="●"/>
              <a:defRPr sz="1800" b="0" i="0" u="none" strike="noStrike" cap="none">
                <a:solidFill>
                  <a:schemeClr val="dk2"/>
                </a:solidFill>
                <a:latin typeface="Lato"/>
                <a:ea typeface="Lato"/>
                <a:cs typeface="Lato"/>
                <a:sym typeface="Lato"/>
              </a:defRPr>
            </a:lvl1pPr>
            <a:lvl2pPr marL="914400" marR="0" lvl="1" indent="-317500" algn="l" rtl="0">
              <a:lnSpc>
                <a:spcPct val="115000"/>
              </a:lnSpc>
              <a:spcBef>
                <a:spcPts val="0"/>
              </a:spcBef>
              <a:spcAft>
                <a:spcPts val="0"/>
              </a:spcAft>
              <a:buClr>
                <a:schemeClr val="dk2"/>
              </a:buClr>
              <a:buSzPts val="1400"/>
              <a:buFont typeface="Lato"/>
              <a:buChar char="○"/>
              <a:defRPr sz="1400" b="0" i="0" u="none" strike="noStrike" cap="none">
                <a:solidFill>
                  <a:schemeClr val="dk2"/>
                </a:solidFill>
                <a:latin typeface="Lato"/>
                <a:ea typeface="Lato"/>
                <a:cs typeface="Lato"/>
                <a:sym typeface="Lato"/>
              </a:defRPr>
            </a:lvl2pPr>
            <a:lvl3pPr marL="1371600" marR="0" lvl="2" indent="-317500" algn="l" rtl="0">
              <a:lnSpc>
                <a:spcPct val="115000"/>
              </a:lnSpc>
              <a:spcBef>
                <a:spcPts val="0"/>
              </a:spcBef>
              <a:spcAft>
                <a:spcPts val="0"/>
              </a:spcAft>
              <a:buClr>
                <a:schemeClr val="dk2"/>
              </a:buClr>
              <a:buSzPts val="1400"/>
              <a:buFont typeface="Lato"/>
              <a:buChar char="■"/>
              <a:defRPr sz="1400" b="0" i="0" u="none" strike="noStrike" cap="none">
                <a:solidFill>
                  <a:schemeClr val="dk2"/>
                </a:solidFill>
                <a:latin typeface="Lato"/>
                <a:ea typeface="Lato"/>
                <a:cs typeface="Lato"/>
                <a:sym typeface="Lato"/>
              </a:defRPr>
            </a:lvl3pPr>
            <a:lvl4pPr marL="1828800" marR="0" lvl="3" indent="-317500" algn="l" rtl="0">
              <a:lnSpc>
                <a:spcPct val="115000"/>
              </a:lnSpc>
              <a:spcBef>
                <a:spcPts val="0"/>
              </a:spcBef>
              <a:spcAft>
                <a:spcPts val="0"/>
              </a:spcAft>
              <a:buClr>
                <a:schemeClr val="dk2"/>
              </a:buClr>
              <a:buSzPts val="1400"/>
              <a:buFont typeface="Lato"/>
              <a:buChar char="●"/>
              <a:defRPr sz="1400" b="0" i="0" u="none" strike="noStrike" cap="none">
                <a:solidFill>
                  <a:schemeClr val="dk2"/>
                </a:solidFill>
                <a:latin typeface="Lato"/>
                <a:ea typeface="Lato"/>
                <a:cs typeface="Lato"/>
                <a:sym typeface="Lato"/>
              </a:defRPr>
            </a:lvl4pPr>
            <a:lvl5pPr marL="2286000" marR="0" lvl="4" indent="-317500" algn="l" rtl="0">
              <a:lnSpc>
                <a:spcPct val="115000"/>
              </a:lnSpc>
              <a:spcBef>
                <a:spcPts val="0"/>
              </a:spcBef>
              <a:spcAft>
                <a:spcPts val="0"/>
              </a:spcAft>
              <a:buClr>
                <a:schemeClr val="dk2"/>
              </a:buClr>
              <a:buSzPts val="1400"/>
              <a:buFont typeface="Lato"/>
              <a:buChar char="○"/>
              <a:defRPr sz="1400" b="0" i="0" u="none" strike="noStrike" cap="none">
                <a:solidFill>
                  <a:schemeClr val="dk2"/>
                </a:solidFill>
                <a:latin typeface="Lato"/>
                <a:ea typeface="Lato"/>
                <a:cs typeface="Lato"/>
                <a:sym typeface="Lato"/>
              </a:defRPr>
            </a:lvl5pPr>
            <a:lvl6pPr marL="2743200" marR="0" lvl="5" indent="-317500" algn="l" rtl="0">
              <a:lnSpc>
                <a:spcPct val="115000"/>
              </a:lnSpc>
              <a:spcBef>
                <a:spcPts val="0"/>
              </a:spcBef>
              <a:spcAft>
                <a:spcPts val="0"/>
              </a:spcAft>
              <a:buClr>
                <a:schemeClr val="dk2"/>
              </a:buClr>
              <a:buSzPts val="1400"/>
              <a:buFont typeface="Lato"/>
              <a:buChar char="■"/>
              <a:defRPr sz="1400" b="0" i="0" u="none" strike="noStrike" cap="none">
                <a:solidFill>
                  <a:schemeClr val="dk2"/>
                </a:solidFill>
                <a:latin typeface="Lato"/>
                <a:ea typeface="Lato"/>
                <a:cs typeface="Lato"/>
                <a:sym typeface="Lato"/>
              </a:defRPr>
            </a:lvl6pPr>
            <a:lvl7pPr marL="3200400" marR="0" lvl="6" indent="-317500" algn="l" rtl="0">
              <a:lnSpc>
                <a:spcPct val="115000"/>
              </a:lnSpc>
              <a:spcBef>
                <a:spcPts val="0"/>
              </a:spcBef>
              <a:spcAft>
                <a:spcPts val="0"/>
              </a:spcAft>
              <a:buClr>
                <a:schemeClr val="dk2"/>
              </a:buClr>
              <a:buSzPts val="1400"/>
              <a:buFont typeface="Lato"/>
              <a:buChar char="●"/>
              <a:defRPr sz="1400" b="0" i="0" u="none" strike="noStrike" cap="none">
                <a:solidFill>
                  <a:schemeClr val="dk2"/>
                </a:solidFill>
                <a:latin typeface="Lato"/>
                <a:ea typeface="Lato"/>
                <a:cs typeface="Lato"/>
                <a:sym typeface="Lato"/>
              </a:defRPr>
            </a:lvl7pPr>
            <a:lvl8pPr marL="3657600" marR="0" lvl="7" indent="-317500" algn="l" rtl="0">
              <a:lnSpc>
                <a:spcPct val="115000"/>
              </a:lnSpc>
              <a:spcBef>
                <a:spcPts val="0"/>
              </a:spcBef>
              <a:spcAft>
                <a:spcPts val="0"/>
              </a:spcAft>
              <a:buClr>
                <a:schemeClr val="dk2"/>
              </a:buClr>
              <a:buSzPts val="1400"/>
              <a:buFont typeface="Lato"/>
              <a:buChar char="○"/>
              <a:defRPr sz="1400" b="0" i="0" u="none" strike="noStrike" cap="none">
                <a:solidFill>
                  <a:schemeClr val="dk2"/>
                </a:solidFill>
                <a:latin typeface="Lato"/>
                <a:ea typeface="Lato"/>
                <a:cs typeface="Lato"/>
                <a:sym typeface="Lato"/>
              </a:defRPr>
            </a:lvl8pPr>
            <a:lvl9pPr marL="4114800" marR="0" lvl="8" indent="-317500" algn="l" rtl="0">
              <a:lnSpc>
                <a:spcPct val="115000"/>
              </a:lnSpc>
              <a:spcBef>
                <a:spcPts val="0"/>
              </a:spcBef>
              <a:spcAft>
                <a:spcPts val="0"/>
              </a:spcAft>
              <a:buClr>
                <a:schemeClr val="dk2"/>
              </a:buClr>
              <a:buSzPts val="1400"/>
              <a:buFont typeface="Lato"/>
              <a:buChar char="■"/>
              <a:defRPr sz="1400" b="0" i="0" u="none" strike="noStrike" cap="none">
                <a:solidFill>
                  <a:schemeClr val="dk2"/>
                </a:solidFill>
                <a:latin typeface="Lato"/>
                <a:ea typeface="Lato"/>
                <a:cs typeface="Lato"/>
                <a:sym typeface="Lato"/>
              </a:defRPr>
            </a:lvl9pPr>
          </a:lstStyle>
          <a:p>
            <a:pPr marL="342900">
              <a:spcAft>
                <a:spcPts val="1200"/>
              </a:spcAft>
            </a:pPr>
            <a:r>
              <a:rPr lang="en-US" sz="1000" dirty="0"/>
              <a:t>Definition of Common terms in Data Science with examples– Artificial Intelligence, Machine learning, Training and testing sets, Data variables, Types of errors </a:t>
            </a:r>
          </a:p>
          <a:p>
            <a:pPr marL="342900">
              <a:spcAft>
                <a:spcPts val="1200"/>
              </a:spcAft>
            </a:pPr>
            <a:r>
              <a:rPr lang="en-US" sz="1000" dirty="0"/>
              <a:t>Types of Machine learning </a:t>
            </a:r>
          </a:p>
          <a:p>
            <a:pPr marL="342900">
              <a:spcAft>
                <a:spcPts val="1200"/>
              </a:spcAft>
            </a:pPr>
            <a:r>
              <a:rPr lang="en-US" sz="1000" dirty="0"/>
              <a:t>Definition and objective of Dimensionality reduction. </a:t>
            </a:r>
          </a:p>
          <a:p>
            <a:pPr marL="342900">
              <a:spcAft>
                <a:spcPts val="1200"/>
              </a:spcAft>
            </a:pPr>
            <a:r>
              <a:rPr lang="en-US" sz="1000" dirty="0"/>
              <a:t>Explanation of sensitivity and specificity </a:t>
            </a:r>
          </a:p>
          <a:p>
            <a:pPr marL="342900">
              <a:spcAft>
                <a:spcPts val="1200"/>
              </a:spcAft>
            </a:pPr>
            <a:r>
              <a:rPr lang="en-US" sz="1000" dirty="0"/>
              <a:t>Applications of Data Science with examples</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US" sz="3600" dirty="0"/>
              <a:t>Overview of Data Science</a:t>
            </a:r>
          </a:p>
          <a:p>
            <a:pPr marL="342900">
              <a:spcAft>
                <a:spcPts val="1200"/>
              </a:spcAft>
            </a:pPr>
            <a:r>
              <a:rPr lang="en-US" sz="1800" dirty="0"/>
              <a:t>Define data:</a:t>
            </a:r>
          </a:p>
          <a:p>
            <a:pPr marL="342900">
              <a:spcAft>
                <a:spcPts val="1200"/>
              </a:spcAft>
            </a:pPr>
            <a:r>
              <a:rPr lang="en-US" dirty="0"/>
              <a:t>Data: These are facts, observations, assumptions, or incidences. </a:t>
            </a:r>
          </a:p>
          <a:p>
            <a:pPr marL="342900">
              <a:spcAft>
                <a:spcPts val="1200"/>
              </a:spcAft>
            </a:pPr>
            <a:r>
              <a:rPr lang="en-US" dirty="0"/>
              <a:t>Data science The field of data science concerns the systematic practice of analyzing data, exploring the information contained in the data, and creating useful predictions to advise and guide the decision making process.</a:t>
            </a:r>
            <a:endParaRPr lang="en-US" sz="1800" dirty="0"/>
          </a:p>
          <a:p>
            <a:pPr marL="342900">
              <a:spcAft>
                <a:spcPts val="1200"/>
              </a:spcAft>
            </a:pPr>
            <a:endParaRPr dirty="0"/>
          </a:p>
        </p:txBody>
      </p:sp>
      <p:pic>
        <p:nvPicPr>
          <p:cNvPr id="73" name="Google Shape;73;p15"/>
          <p:cNvPicPr preferRelativeResize="0"/>
          <p:nvPr/>
        </p:nvPicPr>
        <p:blipFill rotWithShape="1">
          <a:blip r:embed="rId3">
            <a:alphaModFix/>
          </a:blip>
          <a:srcRect/>
          <a:stretch/>
        </p:blipFill>
        <p:spPr>
          <a:xfrm>
            <a:off x="6858000" y="4381500"/>
            <a:ext cx="2286000" cy="762000"/>
          </a:xfrm>
          <a:prstGeom prst="rect">
            <a:avLst/>
          </a:prstGeom>
          <a:noFill/>
          <a:ln>
            <a:noFill/>
          </a:ln>
        </p:spPr>
      </p:pic>
      <p:pic>
        <p:nvPicPr>
          <p:cNvPr id="5" name="Picture 2">
            <a:extLst>
              <a:ext uri="{FF2B5EF4-FFF2-40B4-BE49-F238E27FC236}">
                <a16:creationId xmlns:a16="http://schemas.microsoft.com/office/drawing/2014/main" id="{208F5BF6-5306-48D6-AA78-59370CD7714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888" y="0"/>
            <a:ext cx="1719416" cy="73741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8"/>
          <p:cNvSpPr txBox="1">
            <a:spLocks noGrp="1"/>
          </p:cNvSpPr>
          <p:nvPr>
            <p:ph type="body" idx="1"/>
          </p:nvPr>
        </p:nvSpPr>
        <p:spPr>
          <a:xfrm>
            <a:off x="311700" y="1152475"/>
            <a:ext cx="4055146" cy="3416400"/>
          </a:xfrm>
          <a:prstGeom prst="rect">
            <a:avLst/>
          </a:prstGeom>
        </p:spPr>
        <p:txBody>
          <a:bodyPr spcFirstLastPara="1" wrap="square" lIns="91425" tIns="91425" rIns="91425" bIns="91425" anchor="t" anchorCtr="0">
            <a:normAutofit/>
          </a:bodyPr>
          <a:lstStyle/>
          <a:p>
            <a:pPr marL="0" indent="0">
              <a:spcAft>
                <a:spcPts val="1200"/>
              </a:spcAft>
              <a:buNone/>
            </a:pPr>
            <a:r>
              <a:rPr lang="en-US" sz="2900" dirty="0"/>
              <a:t>1.4 Descriptive Statistics </a:t>
            </a:r>
          </a:p>
        </p:txBody>
      </p:sp>
      <p:pic>
        <p:nvPicPr>
          <p:cNvPr id="94" name="Google Shape;94;p18"/>
          <p:cNvPicPr preferRelativeResize="0"/>
          <p:nvPr/>
        </p:nvPicPr>
        <p:blipFill rotWithShape="1">
          <a:blip r:embed="rId3">
            <a:alphaModFix/>
          </a:blip>
          <a:srcRect/>
          <a:stretch/>
        </p:blipFill>
        <p:spPr>
          <a:xfrm>
            <a:off x="6858000" y="4381500"/>
            <a:ext cx="2286000" cy="762000"/>
          </a:xfrm>
          <a:prstGeom prst="rect">
            <a:avLst/>
          </a:prstGeom>
          <a:noFill/>
          <a:ln>
            <a:noFill/>
          </a:ln>
        </p:spPr>
      </p:pic>
      <p:pic>
        <p:nvPicPr>
          <p:cNvPr id="5" name="Picture 2">
            <a:extLst>
              <a:ext uri="{FF2B5EF4-FFF2-40B4-BE49-F238E27FC236}">
                <a16:creationId xmlns:a16="http://schemas.microsoft.com/office/drawing/2014/main" id="{93401CC2-4E7E-4D2E-A6AE-EF7E62AABB8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888" y="0"/>
            <a:ext cx="1719416" cy="7374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001273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5"/>
          <p:cNvSpPr txBox="1">
            <a:spLocks noGrp="1"/>
          </p:cNvSpPr>
          <p:nvPr>
            <p:ph type="body" idx="1"/>
          </p:nvPr>
        </p:nvSpPr>
        <p:spPr>
          <a:xfrm>
            <a:off x="311700" y="1152475"/>
            <a:ext cx="3704284" cy="3416400"/>
          </a:xfrm>
          <a:prstGeom prst="rect">
            <a:avLst/>
          </a:prstGeom>
        </p:spPr>
        <p:txBody>
          <a:bodyPr spcFirstLastPara="1" wrap="square" lIns="91425" tIns="91425" rIns="91425" bIns="91425" anchor="t" anchorCtr="0">
            <a:normAutofit lnSpcReduction="10000"/>
          </a:bodyPr>
          <a:lstStyle/>
          <a:p>
            <a:pPr marL="342900">
              <a:spcAft>
                <a:spcPts val="1200"/>
              </a:spcAft>
            </a:pPr>
            <a:r>
              <a:rPr lang="en-US" sz="1800" dirty="0"/>
              <a:t>A further example of strategic use of data science tools is the Internet Movie Database (IMDB). IMDB provides data about all elements of the movie industry online. Every actor who has played a role in a movie listed in IMDB’s database has their own entry on the website.</a:t>
            </a:r>
            <a:endParaRPr dirty="0"/>
          </a:p>
        </p:txBody>
      </p:sp>
      <p:pic>
        <p:nvPicPr>
          <p:cNvPr id="73" name="Google Shape;73;p15"/>
          <p:cNvPicPr preferRelativeResize="0"/>
          <p:nvPr/>
        </p:nvPicPr>
        <p:blipFill rotWithShape="1">
          <a:blip r:embed="rId3">
            <a:alphaModFix/>
          </a:blip>
          <a:srcRect/>
          <a:stretch/>
        </p:blipFill>
        <p:spPr>
          <a:xfrm>
            <a:off x="6858000" y="4381500"/>
            <a:ext cx="2286000" cy="762000"/>
          </a:xfrm>
          <a:prstGeom prst="rect">
            <a:avLst/>
          </a:prstGeom>
          <a:noFill/>
          <a:ln>
            <a:noFill/>
          </a:ln>
        </p:spPr>
      </p:pic>
      <p:pic>
        <p:nvPicPr>
          <p:cNvPr id="5" name="Picture 2">
            <a:extLst>
              <a:ext uri="{FF2B5EF4-FFF2-40B4-BE49-F238E27FC236}">
                <a16:creationId xmlns:a16="http://schemas.microsoft.com/office/drawing/2014/main" id="{208F5BF6-5306-48D6-AA78-59370CD7714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888" y="0"/>
            <a:ext cx="1719416" cy="737419"/>
          </a:xfrm>
          <a:prstGeom prst="rect">
            <a:avLst/>
          </a:prstGeom>
          <a:noFill/>
          <a:extLst>
            <a:ext uri="{909E8E84-426E-40DD-AFC4-6F175D3DCCD1}">
              <a14:hiddenFill xmlns:a14="http://schemas.microsoft.com/office/drawing/2010/main">
                <a:solidFill>
                  <a:srgbClr val="FFFFFF"/>
                </a:solidFill>
              </a14:hiddenFill>
            </a:ext>
          </a:extLst>
        </p:spPr>
      </p:pic>
      <p:pic>
        <p:nvPicPr>
          <p:cNvPr id="2" name="image10.jpeg">
            <a:extLst>
              <a:ext uri="{FF2B5EF4-FFF2-40B4-BE49-F238E27FC236}">
                <a16:creationId xmlns:a16="http://schemas.microsoft.com/office/drawing/2014/main" id="{81AE6DFD-99A3-97CD-A218-55C57325F332}"/>
              </a:ext>
            </a:extLst>
          </p:cNvPr>
          <p:cNvPicPr>
            <a:picLocks noChangeAspect="1"/>
          </p:cNvPicPr>
          <p:nvPr/>
        </p:nvPicPr>
        <p:blipFill>
          <a:blip r:embed="rId5" cstate="print"/>
          <a:stretch>
            <a:fillRect/>
          </a:stretch>
        </p:blipFill>
        <p:spPr>
          <a:xfrm>
            <a:off x="4095872" y="-234265"/>
            <a:ext cx="4968240" cy="4803140"/>
          </a:xfrm>
          <a:prstGeom prst="rect">
            <a:avLst/>
          </a:prstGeom>
        </p:spPr>
      </p:pic>
    </p:spTree>
    <p:extLst>
      <p:ext uri="{BB962C8B-B14F-4D97-AF65-F5344CB8AC3E}">
        <p14:creationId xmlns:p14="http://schemas.microsoft.com/office/powerpoint/2010/main" val="239612695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fontScale="77500" lnSpcReduction="20000"/>
          </a:bodyPr>
          <a:lstStyle/>
          <a:p>
            <a:pPr marL="342900">
              <a:spcAft>
                <a:spcPts val="1200"/>
              </a:spcAft>
            </a:pPr>
            <a:r>
              <a:rPr lang="en-US" sz="1800" dirty="0"/>
              <a:t>Define Information: </a:t>
            </a:r>
            <a:r>
              <a:rPr lang="en-US" dirty="0"/>
              <a:t>IMDB is implementing a data science tool to extract relevant information and answer questions such as:</a:t>
            </a:r>
          </a:p>
          <a:p>
            <a:pPr marL="342900">
              <a:spcAft>
                <a:spcPts val="1200"/>
              </a:spcAft>
            </a:pPr>
            <a:endParaRPr lang="en-US" dirty="0"/>
          </a:p>
          <a:p>
            <a:pPr marL="342900">
              <a:spcAft>
                <a:spcPts val="1200"/>
              </a:spcAft>
            </a:pPr>
            <a:r>
              <a:rPr lang="en-US" dirty="0"/>
              <a:t>Which actors appeared in the highest-rated movies?</a:t>
            </a:r>
          </a:p>
          <a:p>
            <a:pPr marL="342900">
              <a:spcAft>
                <a:spcPts val="1200"/>
              </a:spcAft>
            </a:pPr>
            <a:r>
              <a:rPr lang="en-US" dirty="0"/>
              <a:t>Which actors are predicted to play starring roles in the coming year?</a:t>
            </a:r>
          </a:p>
          <a:p>
            <a:pPr marL="342900">
              <a:spcAft>
                <a:spcPts val="1200"/>
              </a:spcAft>
            </a:pPr>
            <a:r>
              <a:rPr lang="en-US" dirty="0"/>
              <a:t>Which movie is expected to be the highest-rated film this year?</a:t>
            </a:r>
          </a:p>
          <a:p>
            <a:pPr marL="342900">
              <a:spcAft>
                <a:spcPts val="1200"/>
              </a:spcAft>
            </a:pPr>
            <a:r>
              <a:rPr lang="en-US" dirty="0"/>
              <a:t>How closely do viewer ratings of movies correlate to movie awards?</a:t>
            </a:r>
          </a:p>
          <a:p>
            <a:pPr marL="342900">
              <a:spcAft>
                <a:spcPts val="1200"/>
              </a:spcAft>
            </a:pPr>
            <a:r>
              <a:rPr lang="en-US" dirty="0"/>
              <a:t>What is the average age difference between actors playing husband and wife in a movie? Has this age difference increased or decreased over the last ten years? What is the forecasting for this difference over the next few years?</a:t>
            </a:r>
          </a:p>
          <a:p>
            <a:pPr marL="342900">
              <a:spcAft>
                <a:spcPts val="1200"/>
              </a:spcAft>
            </a:pPr>
            <a:endParaRPr lang="en-IN" dirty="0"/>
          </a:p>
        </p:txBody>
      </p:sp>
      <p:pic>
        <p:nvPicPr>
          <p:cNvPr id="80" name="Google Shape;80;p16"/>
          <p:cNvPicPr preferRelativeResize="0"/>
          <p:nvPr/>
        </p:nvPicPr>
        <p:blipFill rotWithShape="1">
          <a:blip r:embed="rId3">
            <a:alphaModFix/>
          </a:blip>
          <a:srcRect/>
          <a:stretch/>
        </p:blipFill>
        <p:spPr>
          <a:xfrm>
            <a:off x="6858000" y="4381500"/>
            <a:ext cx="2286000" cy="762000"/>
          </a:xfrm>
          <a:prstGeom prst="rect">
            <a:avLst/>
          </a:prstGeom>
          <a:noFill/>
          <a:ln>
            <a:noFill/>
          </a:ln>
        </p:spPr>
      </p:pic>
      <p:pic>
        <p:nvPicPr>
          <p:cNvPr id="5" name="Picture 2">
            <a:extLst>
              <a:ext uri="{FF2B5EF4-FFF2-40B4-BE49-F238E27FC236}">
                <a16:creationId xmlns:a16="http://schemas.microsoft.com/office/drawing/2014/main" id="{205A1006-6608-4D53-92E3-B5BD1208D72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888" y="0"/>
            <a:ext cx="1719416" cy="7374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316797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fontScale="92500" lnSpcReduction="10000"/>
          </a:bodyPr>
          <a:lstStyle/>
          <a:p>
            <a:pPr marL="342900">
              <a:spcAft>
                <a:spcPts val="1200"/>
              </a:spcAft>
            </a:pPr>
            <a:r>
              <a:rPr lang="en-US" dirty="0"/>
              <a:t>Information: Patterns and relationships among data elements are instances of information. </a:t>
            </a:r>
          </a:p>
          <a:p>
            <a:pPr marL="342900">
              <a:spcAft>
                <a:spcPts val="1200"/>
              </a:spcAft>
            </a:pPr>
            <a:r>
              <a:rPr lang="en-US" dirty="0"/>
              <a:t>These data can be analyzed to get meaningful information, e.g., the total number of milk bottles sold, or which brand(s) sold most rapidly. Hence, the supermarket’s manager can have a deep understanding of all the parameters of the supermarket’s operations (replenishment, promotion planning, etc.) and transactions, estimate the hidden variables which control the processes, and predict what the supermarket can expect over the coming days and weeks. This type of analysis—which leads to the extraction of useful and/or hidden information, actionable insights, and reasonably accurate predictions—is an important aspect of data science.</a:t>
            </a:r>
          </a:p>
          <a:p>
            <a:pPr marL="342900">
              <a:spcAft>
                <a:spcPts val="1200"/>
              </a:spcAft>
            </a:pPr>
            <a:endParaRPr lang="en-US" dirty="0"/>
          </a:p>
          <a:p>
            <a:pPr marL="342900">
              <a:spcAft>
                <a:spcPts val="1200"/>
              </a:spcAft>
            </a:pPr>
            <a:endParaRPr lang="en-US" dirty="0"/>
          </a:p>
          <a:p>
            <a:pPr marL="342900">
              <a:spcAft>
                <a:spcPts val="1200"/>
              </a:spcAft>
            </a:pPr>
            <a:endParaRPr lang="en-US" dirty="0"/>
          </a:p>
          <a:p>
            <a:pPr marL="342900">
              <a:spcAft>
                <a:spcPts val="1200"/>
              </a:spcAft>
            </a:pPr>
            <a:endParaRPr dirty="0"/>
          </a:p>
        </p:txBody>
      </p:sp>
      <p:pic>
        <p:nvPicPr>
          <p:cNvPr id="80" name="Google Shape;80;p16"/>
          <p:cNvPicPr preferRelativeResize="0"/>
          <p:nvPr/>
        </p:nvPicPr>
        <p:blipFill rotWithShape="1">
          <a:blip r:embed="rId3">
            <a:alphaModFix/>
          </a:blip>
          <a:srcRect/>
          <a:stretch/>
        </p:blipFill>
        <p:spPr>
          <a:xfrm>
            <a:off x="6858000" y="4381500"/>
            <a:ext cx="2286000" cy="762000"/>
          </a:xfrm>
          <a:prstGeom prst="rect">
            <a:avLst/>
          </a:prstGeom>
          <a:noFill/>
          <a:ln>
            <a:noFill/>
          </a:ln>
        </p:spPr>
      </p:pic>
      <p:pic>
        <p:nvPicPr>
          <p:cNvPr id="5" name="Picture 2">
            <a:extLst>
              <a:ext uri="{FF2B5EF4-FFF2-40B4-BE49-F238E27FC236}">
                <a16:creationId xmlns:a16="http://schemas.microsoft.com/office/drawing/2014/main" id="{205A1006-6608-4D53-92E3-B5BD1208D72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888" y="0"/>
            <a:ext cx="1719416" cy="73741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342900">
              <a:spcAft>
                <a:spcPts val="1200"/>
              </a:spcAft>
            </a:pPr>
            <a:r>
              <a:rPr lang="en-US" sz="1800" dirty="0"/>
              <a:t>Concept of Data Science: </a:t>
            </a:r>
          </a:p>
          <a:p>
            <a:pPr marL="342900">
              <a:spcAft>
                <a:spcPts val="1200"/>
              </a:spcAft>
            </a:pPr>
            <a:r>
              <a:rPr lang="en-US" sz="1800" dirty="0"/>
              <a:t>Data in all forms (e.g., numbers, words, statistics, and measurements) are important units for businesses. With advances in computing resources and associated technologies, large amounts of data are generated and collected every day by different entities.</a:t>
            </a:r>
          </a:p>
          <a:p>
            <a:pPr marL="342900">
              <a:spcAft>
                <a:spcPts val="1200"/>
              </a:spcAft>
            </a:pPr>
            <a:r>
              <a:rPr lang="en-US" sz="1800" dirty="0"/>
              <a:t>Examples abound, including monetary transactions through a financial institution, pat- terns of seismic activity in a region (sensor-generated data), and internet surfing history.</a:t>
            </a:r>
          </a:p>
          <a:p>
            <a:pPr marL="0" indent="0">
              <a:spcAft>
                <a:spcPts val="1200"/>
              </a:spcAft>
              <a:buNone/>
            </a:pPr>
            <a:endParaRPr lang="en-US" sz="1800" dirty="0"/>
          </a:p>
          <a:p>
            <a:pPr marL="342900">
              <a:spcAft>
                <a:spcPts val="1200"/>
              </a:spcAft>
            </a:pPr>
            <a:endParaRPr dirty="0"/>
          </a:p>
        </p:txBody>
      </p:sp>
      <p:pic>
        <p:nvPicPr>
          <p:cNvPr id="87" name="Google Shape;87;p17"/>
          <p:cNvPicPr preferRelativeResize="0"/>
          <p:nvPr/>
        </p:nvPicPr>
        <p:blipFill rotWithShape="1">
          <a:blip r:embed="rId3">
            <a:alphaModFix/>
          </a:blip>
          <a:srcRect/>
          <a:stretch/>
        </p:blipFill>
        <p:spPr>
          <a:xfrm>
            <a:off x="6858000" y="4381500"/>
            <a:ext cx="2286000" cy="762000"/>
          </a:xfrm>
          <a:prstGeom prst="rect">
            <a:avLst/>
          </a:prstGeom>
          <a:noFill/>
          <a:ln>
            <a:noFill/>
          </a:ln>
        </p:spPr>
      </p:pic>
      <p:pic>
        <p:nvPicPr>
          <p:cNvPr id="5" name="Picture 2">
            <a:extLst>
              <a:ext uri="{FF2B5EF4-FFF2-40B4-BE49-F238E27FC236}">
                <a16:creationId xmlns:a16="http://schemas.microsoft.com/office/drawing/2014/main" id="{23ACED5C-0ECC-4773-84E7-CB5F145DDAA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888" y="0"/>
            <a:ext cx="1719416" cy="73741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342900">
              <a:spcAft>
                <a:spcPts val="1200"/>
              </a:spcAft>
            </a:pPr>
            <a:r>
              <a:rPr lang="en-US" sz="1800" dirty="0"/>
              <a:t>Concept of Data Science:</a:t>
            </a:r>
          </a:p>
          <a:p>
            <a:pPr marL="342900">
              <a:spcAft>
                <a:spcPts val="1200"/>
              </a:spcAft>
            </a:pPr>
            <a:r>
              <a:rPr lang="en-US" sz="1800" dirty="0"/>
              <a:t>Data science is concerned with the arrangement, analysis, visualization, and interpretation of collected data for the purpose of extracting embedded knowledge and useful information and predicting scenarios should new or different data be introduced.  </a:t>
            </a:r>
          </a:p>
          <a:p>
            <a:pPr marL="342900">
              <a:spcAft>
                <a:spcPts val="1200"/>
              </a:spcAft>
            </a:pPr>
            <a:endParaRPr dirty="0"/>
          </a:p>
        </p:txBody>
      </p:sp>
      <p:pic>
        <p:nvPicPr>
          <p:cNvPr id="87" name="Google Shape;87;p17"/>
          <p:cNvPicPr preferRelativeResize="0"/>
          <p:nvPr/>
        </p:nvPicPr>
        <p:blipFill rotWithShape="1">
          <a:blip r:embed="rId3">
            <a:alphaModFix/>
          </a:blip>
          <a:srcRect/>
          <a:stretch/>
        </p:blipFill>
        <p:spPr>
          <a:xfrm>
            <a:off x="6858000" y="4381500"/>
            <a:ext cx="2286000" cy="762000"/>
          </a:xfrm>
          <a:prstGeom prst="rect">
            <a:avLst/>
          </a:prstGeom>
          <a:noFill/>
          <a:ln>
            <a:noFill/>
          </a:ln>
        </p:spPr>
      </p:pic>
      <p:pic>
        <p:nvPicPr>
          <p:cNvPr id="5" name="Picture 2">
            <a:extLst>
              <a:ext uri="{FF2B5EF4-FFF2-40B4-BE49-F238E27FC236}">
                <a16:creationId xmlns:a16="http://schemas.microsoft.com/office/drawing/2014/main" id="{23ACED5C-0ECC-4773-84E7-CB5F145DDAA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888" y="0"/>
            <a:ext cx="1719416" cy="7374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363018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342900">
              <a:spcAft>
                <a:spcPts val="1200"/>
              </a:spcAft>
            </a:pPr>
            <a:r>
              <a:rPr lang="en-US" sz="1800" dirty="0"/>
              <a:t>Usage of Data Science:  </a:t>
            </a:r>
          </a:p>
          <a:p>
            <a:pPr marL="342900">
              <a:spcAft>
                <a:spcPts val="1200"/>
              </a:spcAft>
            </a:pPr>
            <a:r>
              <a:rPr lang="en-US" sz="1800" dirty="0"/>
              <a:t>As a result, the output provided by applying data science can aid decision-makers in choosing appropriate actions, reviewing applicable thoughts, and thinking about optimum scenarios for their businesses. In some cases, applying data science may lead to automation of the entire business process, reducing the need for human intervention.</a:t>
            </a:r>
          </a:p>
          <a:p>
            <a:pPr marL="342900">
              <a:spcAft>
                <a:spcPts val="1200"/>
              </a:spcAft>
            </a:pPr>
            <a:endParaRPr dirty="0"/>
          </a:p>
        </p:txBody>
      </p:sp>
      <p:pic>
        <p:nvPicPr>
          <p:cNvPr id="94" name="Google Shape;94;p18"/>
          <p:cNvPicPr preferRelativeResize="0"/>
          <p:nvPr/>
        </p:nvPicPr>
        <p:blipFill rotWithShape="1">
          <a:blip r:embed="rId3">
            <a:alphaModFix/>
          </a:blip>
          <a:srcRect/>
          <a:stretch/>
        </p:blipFill>
        <p:spPr>
          <a:xfrm>
            <a:off x="6858000" y="4381500"/>
            <a:ext cx="2286000" cy="762000"/>
          </a:xfrm>
          <a:prstGeom prst="rect">
            <a:avLst/>
          </a:prstGeom>
          <a:noFill/>
          <a:ln>
            <a:noFill/>
          </a:ln>
        </p:spPr>
      </p:pic>
      <p:pic>
        <p:nvPicPr>
          <p:cNvPr id="5" name="Picture 2">
            <a:extLst>
              <a:ext uri="{FF2B5EF4-FFF2-40B4-BE49-F238E27FC236}">
                <a16:creationId xmlns:a16="http://schemas.microsoft.com/office/drawing/2014/main" id="{93401CC2-4E7E-4D2E-A6AE-EF7E62AABB8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888" y="0"/>
            <a:ext cx="1719416" cy="737419"/>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Applications of Data Science. Emergence of Data Science in Every… | by  Hexaberry Data Science Community | Becoming Human: Artificial Intelligence  Magazine">
            <a:extLst>
              <a:ext uri="{FF2B5EF4-FFF2-40B4-BE49-F238E27FC236}">
                <a16:creationId xmlns:a16="http://schemas.microsoft.com/office/drawing/2014/main" id="{DFB8CCB3-2AD1-D6CA-FAA7-95ADD0A1FF7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00500" y="0"/>
            <a:ext cx="514350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211646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342900">
              <a:spcAft>
                <a:spcPts val="1200"/>
              </a:spcAft>
            </a:pPr>
            <a:r>
              <a:rPr lang="en-US" sz="1800" dirty="0"/>
              <a:t>Main drivers of data science :</a:t>
            </a:r>
          </a:p>
          <a:p>
            <a:pPr marL="0" indent="0">
              <a:spcAft>
                <a:spcPts val="1200"/>
              </a:spcAft>
              <a:buNone/>
            </a:pPr>
            <a:r>
              <a:rPr lang="en-US" sz="1800" dirty="0"/>
              <a:t>The main drivers of the emerging need for data science are</a:t>
            </a:r>
          </a:p>
          <a:p>
            <a:pPr marL="342900">
              <a:spcAft>
                <a:spcPts val="1200"/>
              </a:spcAft>
            </a:pPr>
            <a:r>
              <a:rPr lang="en-US" sz="1800" dirty="0"/>
              <a:t>advances in computer capabilities and computing platforms;</a:t>
            </a:r>
          </a:p>
          <a:p>
            <a:pPr marL="342900">
              <a:spcAft>
                <a:spcPts val="1200"/>
              </a:spcAft>
            </a:pPr>
            <a:r>
              <a:rPr lang="en-US" sz="1800" dirty="0"/>
              <a:t>availability of data from various sources; and</a:t>
            </a:r>
          </a:p>
          <a:p>
            <a:pPr marL="342900">
              <a:spcAft>
                <a:spcPts val="1200"/>
              </a:spcAft>
            </a:pPr>
            <a:r>
              <a:rPr lang="en-US" sz="1800" dirty="0"/>
              <a:t>ability to store large amounts of data.</a:t>
            </a:r>
          </a:p>
          <a:p>
            <a:pPr marL="342900">
              <a:spcAft>
                <a:spcPts val="1200"/>
              </a:spcAft>
            </a:pPr>
            <a:endParaRPr lang="en-US" sz="1800" dirty="0"/>
          </a:p>
        </p:txBody>
      </p:sp>
      <p:pic>
        <p:nvPicPr>
          <p:cNvPr id="94" name="Google Shape;94;p18"/>
          <p:cNvPicPr preferRelativeResize="0"/>
          <p:nvPr/>
        </p:nvPicPr>
        <p:blipFill rotWithShape="1">
          <a:blip r:embed="rId3">
            <a:alphaModFix/>
          </a:blip>
          <a:srcRect/>
          <a:stretch/>
        </p:blipFill>
        <p:spPr>
          <a:xfrm>
            <a:off x="6858000" y="4381500"/>
            <a:ext cx="2286000" cy="762000"/>
          </a:xfrm>
          <a:prstGeom prst="rect">
            <a:avLst/>
          </a:prstGeom>
          <a:noFill/>
          <a:ln>
            <a:noFill/>
          </a:ln>
        </p:spPr>
      </p:pic>
      <p:pic>
        <p:nvPicPr>
          <p:cNvPr id="5" name="Picture 2">
            <a:extLst>
              <a:ext uri="{FF2B5EF4-FFF2-40B4-BE49-F238E27FC236}">
                <a16:creationId xmlns:a16="http://schemas.microsoft.com/office/drawing/2014/main" id="{93401CC2-4E7E-4D2E-A6AE-EF7E62AABB8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888" y="0"/>
            <a:ext cx="1719416" cy="73741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8"/>
          <p:cNvSpPr txBox="1">
            <a:spLocks noGrp="1"/>
          </p:cNvSpPr>
          <p:nvPr>
            <p:ph type="body" idx="1"/>
          </p:nvPr>
        </p:nvSpPr>
        <p:spPr>
          <a:xfrm>
            <a:off x="464100" y="1252121"/>
            <a:ext cx="8520600" cy="3416400"/>
          </a:xfrm>
          <a:prstGeom prst="rect">
            <a:avLst/>
          </a:prstGeom>
        </p:spPr>
        <p:txBody>
          <a:bodyPr spcFirstLastPara="1" wrap="square" lIns="91425" tIns="91425" rIns="91425" bIns="91425" anchor="t" anchorCtr="0">
            <a:normAutofit fontScale="85000" lnSpcReduction="10000"/>
          </a:bodyPr>
          <a:lstStyle/>
          <a:p>
            <a:pPr marL="342900">
              <a:spcAft>
                <a:spcPts val="1200"/>
              </a:spcAft>
            </a:pPr>
            <a:r>
              <a:rPr lang="en-US" sz="1800" dirty="0"/>
              <a:t>Distinct capabilities of Data Science (</a:t>
            </a:r>
            <a:r>
              <a:rPr lang="en-US" sz="1800" dirty="0" err="1"/>
              <a:t>Baldassarre</a:t>
            </a:r>
            <a:r>
              <a:rPr lang="en-US" sz="1800" dirty="0"/>
              <a:t>, 2016) :</a:t>
            </a:r>
          </a:p>
          <a:p>
            <a:pPr marL="0" indent="0">
              <a:spcAft>
                <a:spcPts val="1200"/>
              </a:spcAft>
              <a:buNone/>
            </a:pPr>
            <a:r>
              <a:rPr lang="en-US" sz="1800" dirty="0"/>
              <a:t>Data science is an intrinsically data-driven and cross-/interdisciplinary field comprising many distinct overlapping capabilities. According to </a:t>
            </a:r>
            <a:r>
              <a:rPr lang="en-US" sz="1800" dirty="0" err="1"/>
              <a:t>Baldassarre</a:t>
            </a:r>
            <a:r>
              <a:rPr lang="en-US" sz="1800" dirty="0"/>
              <a:t> (2016), these capabilities include</a:t>
            </a:r>
          </a:p>
          <a:p>
            <a:pPr marL="0" indent="0">
              <a:spcAft>
                <a:spcPts val="1200"/>
              </a:spcAft>
              <a:buNone/>
            </a:pPr>
            <a:r>
              <a:rPr lang="en-US" sz="1800" dirty="0"/>
              <a:t>•	artificial intelligence (machine learning approaches in particular); </a:t>
            </a:r>
          </a:p>
          <a:p>
            <a:pPr marL="0" indent="0">
              <a:spcAft>
                <a:spcPts val="1200"/>
              </a:spcAft>
              <a:buNone/>
            </a:pPr>
            <a:r>
              <a:rPr lang="en-US" sz="1800" dirty="0"/>
              <a:t>•	data mining;</a:t>
            </a:r>
          </a:p>
          <a:p>
            <a:pPr marL="0" indent="0">
              <a:spcAft>
                <a:spcPts val="1200"/>
              </a:spcAft>
              <a:buNone/>
            </a:pPr>
            <a:r>
              <a:rPr lang="en-US" sz="1800" dirty="0"/>
              <a:t>•	pattern recognition;</a:t>
            </a:r>
          </a:p>
          <a:p>
            <a:pPr marL="0" indent="0">
              <a:spcAft>
                <a:spcPts val="1200"/>
              </a:spcAft>
              <a:buNone/>
            </a:pPr>
            <a:r>
              <a:rPr lang="en-US" sz="1800" dirty="0"/>
              <a:t>•	knowledge discovery (KDD);</a:t>
            </a:r>
          </a:p>
          <a:p>
            <a:pPr marL="0" indent="0">
              <a:spcAft>
                <a:spcPts val="1200"/>
              </a:spcAft>
              <a:buNone/>
            </a:pPr>
            <a:r>
              <a:rPr lang="en-US" sz="1800" dirty="0"/>
              <a:t>•	database storage and data processing;	</a:t>
            </a:r>
            <a:endParaRPr dirty="0"/>
          </a:p>
        </p:txBody>
      </p:sp>
      <p:pic>
        <p:nvPicPr>
          <p:cNvPr id="94" name="Google Shape;94;p18"/>
          <p:cNvPicPr preferRelativeResize="0"/>
          <p:nvPr/>
        </p:nvPicPr>
        <p:blipFill rotWithShape="1">
          <a:blip r:embed="rId3">
            <a:alphaModFix/>
          </a:blip>
          <a:srcRect/>
          <a:stretch/>
        </p:blipFill>
        <p:spPr>
          <a:xfrm>
            <a:off x="6858000" y="4381500"/>
            <a:ext cx="2286000" cy="762000"/>
          </a:xfrm>
          <a:prstGeom prst="rect">
            <a:avLst/>
          </a:prstGeom>
          <a:noFill/>
          <a:ln>
            <a:noFill/>
          </a:ln>
        </p:spPr>
      </p:pic>
      <p:pic>
        <p:nvPicPr>
          <p:cNvPr id="5" name="Picture 2">
            <a:extLst>
              <a:ext uri="{FF2B5EF4-FFF2-40B4-BE49-F238E27FC236}">
                <a16:creationId xmlns:a16="http://schemas.microsoft.com/office/drawing/2014/main" id="{93401CC2-4E7E-4D2E-A6AE-EF7E62AABB8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888" y="0"/>
            <a:ext cx="1719416" cy="7374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040681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342900">
              <a:spcAft>
                <a:spcPts val="1200"/>
              </a:spcAft>
            </a:pPr>
            <a:r>
              <a:rPr lang="en-US" sz="1800" dirty="0"/>
              <a:t>Distinct capabilities of </a:t>
            </a:r>
            <a:r>
              <a:rPr lang="en-US" sz="1800" dirty="0" err="1"/>
              <a:t>DSata</a:t>
            </a:r>
            <a:r>
              <a:rPr lang="en-US" sz="1800" dirty="0"/>
              <a:t> Science (</a:t>
            </a:r>
            <a:r>
              <a:rPr lang="en-US" sz="1800" dirty="0" err="1"/>
              <a:t>Baldassarre</a:t>
            </a:r>
            <a:r>
              <a:rPr lang="en-US" sz="1800" dirty="0"/>
              <a:t>, 2016) </a:t>
            </a:r>
          </a:p>
          <a:p>
            <a:pPr marL="342900">
              <a:spcAft>
                <a:spcPts val="1200"/>
              </a:spcAft>
            </a:pPr>
            <a:endParaRPr dirty="0"/>
          </a:p>
        </p:txBody>
      </p:sp>
      <p:pic>
        <p:nvPicPr>
          <p:cNvPr id="94" name="Google Shape;94;p18"/>
          <p:cNvPicPr preferRelativeResize="0"/>
          <p:nvPr/>
        </p:nvPicPr>
        <p:blipFill rotWithShape="1">
          <a:blip r:embed="rId3">
            <a:alphaModFix/>
          </a:blip>
          <a:srcRect/>
          <a:stretch/>
        </p:blipFill>
        <p:spPr>
          <a:xfrm>
            <a:off x="6858000" y="4381500"/>
            <a:ext cx="2286000" cy="762000"/>
          </a:xfrm>
          <a:prstGeom prst="rect">
            <a:avLst/>
          </a:prstGeom>
          <a:noFill/>
          <a:ln>
            <a:noFill/>
          </a:ln>
        </p:spPr>
      </p:pic>
      <p:pic>
        <p:nvPicPr>
          <p:cNvPr id="5" name="Picture 2">
            <a:extLst>
              <a:ext uri="{FF2B5EF4-FFF2-40B4-BE49-F238E27FC236}">
                <a16:creationId xmlns:a16="http://schemas.microsoft.com/office/drawing/2014/main" id="{93401CC2-4E7E-4D2E-A6AE-EF7E62AABB8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888" y="0"/>
            <a:ext cx="1719416" cy="737419"/>
          </a:xfrm>
          <a:prstGeom prst="rect">
            <a:avLst/>
          </a:prstGeom>
          <a:noFill/>
          <a:extLst>
            <a:ext uri="{909E8E84-426E-40DD-AFC4-6F175D3DCCD1}">
              <a14:hiddenFill xmlns:a14="http://schemas.microsoft.com/office/drawing/2010/main">
                <a:solidFill>
                  <a:srgbClr val="FFFFFF"/>
                </a:solidFill>
              </a14:hiddenFill>
            </a:ext>
          </a:extLst>
        </p:spPr>
      </p:pic>
      <p:sp>
        <p:nvSpPr>
          <p:cNvPr id="2" name="Google Shape;93;p18">
            <a:extLst>
              <a:ext uri="{FF2B5EF4-FFF2-40B4-BE49-F238E27FC236}">
                <a16:creationId xmlns:a16="http://schemas.microsoft.com/office/drawing/2014/main" id="{9D77FDC6-5FA8-1305-4A56-02733C1D83F7}"/>
              </a:ext>
            </a:extLst>
          </p:cNvPr>
          <p:cNvSpPr txBox="1">
            <a:spLocks/>
          </p:cNvSpPr>
          <p:nvPr/>
        </p:nvSpPr>
        <p:spPr>
          <a:xfrm>
            <a:off x="311700" y="1583062"/>
            <a:ext cx="8298900" cy="3416400"/>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Lato"/>
              <a:buChar char="●"/>
              <a:defRPr sz="1800" b="0" i="0" u="none" strike="noStrike" cap="none">
                <a:solidFill>
                  <a:schemeClr val="dk2"/>
                </a:solidFill>
                <a:latin typeface="Lato"/>
                <a:ea typeface="Lato"/>
                <a:cs typeface="Lato"/>
                <a:sym typeface="Lato"/>
              </a:defRPr>
            </a:lvl1pPr>
            <a:lvl2pPr marL="914400" marR="0" lvl="1" indent="-317500" algn="l" rtl="0">
              <a:lnSpc>
                <a:spcPct val="115000"/>
              </a:lnSpc>
              <a:spcBef>
                <a:spcPts val="0"/>
              </a:spcBef>
              <a:spcAft>
                <a:spcPts val="0"/>
              </a:spcAft>
              <a:buClr>
                <a:schemeClr val="dk2"/>
              </a:buClr>
              <a:buSzPts val="1400"/>
              <a:buFont typeface="Lato"/>
              <a:buChar char="○"/>
              <a:defRPr sz="1400" b="0" i="0" u="none" strike="noStrike" cap="none">
                <a:solidFill>
                  <a:schemeClr val="dk2"/>
                </a:solidFill>
                <a:latin typeface="Lato"/>
                <a:ea typeface="Lato"/>
                <a:cs typeface="Lato"/>
                <a:sym typeface="Lato"/>
              </a:defRPr>
            </a:lvl2pPr>
            <a:lvl3pPr marL="1371600" marR="0" lvl="2" indent="-317500" algn="l" rtl="0">
              <a:lnSpc>
                <a:spcPct val="115000"/>
              </a:lnSpc>
              <a:spcBef>
                <a:spcPts val="0"/>
              </a:spcBef>
              <a:spcAft>
                <a:spcPts val="0"/>
              </a:spcAft>
              <a:buClr>
                <a:schemeClr val="dk2"/>
              </a:buClr>
              <a:buSzPts val="1400"/>
              <a:buFont typeface="Lato"/>
              <a:buChar char="■"/>
              <a:defRPr sz="1400" b="0" i="0" u="none" strike="noStrike" cap="none">
                <a:solidFill>
                  <a:schemeClr val="dk2"/>
                </a:solidFill>
                <a:latin typeface="Lato"/>
                <a:ea typeface="Lato"/>
                <a:cs typeface="Lato"/>
                <a:sym typeface="Lato"/>
              </a:defRPr>
            </a:lvl3pPr>
            <a:lvl4pPr marL="1828800" marR="0" lvl="3" indent="-317500" algn="l" rtl="0">
              <a:lnSpc>
                <a:spcPct val="115000"/>
              </a:lnSpc>
              <a:spcBef>
                <a:spcPts val="0"/>
              </a:spcBef>
              <a:spcAft>
                <a:spcPts val="0"/>
              </a:spcAft>
              <a:buClr>
                <a:schemeClr val="dk2"/>
              </a:buClr>
              <a:buSzPts val="1400"/>
              <a:buFont typeface="Lato"/>
              <a:buChar char="●"/>
              <a:defRPr sz="1400" b="0" i="0" u="none" strike="noStrike" cap="none">
                <a:solidFill>
                  <a:schemeClr val="dk2"/>
                </a:solidFill>
                <a:latin typeface="Lato"/>
                <a:ea typeface="Lato"/>
                <a:cs typeface="Lato"/>
                <a:sym typeface="Lato"/>
              </a:defRPr>
            </a:lvl4pPr>
            <a:lvl5pPr marL="2286000" marR="0" lvl="4" indent="-317500" algn="l" rtl="0">
              <a:lnSpc>
                <a:spcPct val="115000"/>
              </a:lnSpc>
              <a:spcBef>
                <a:spcPts val="0"/>
              </a:spcBef>
              <a:spcAft>
                <a:spcPts val="0"/>
              </a:spcAft>
              <a:buClr>
                <a:schemeClr val="dk2"/>
              </a:buClr>
              <a:buSzPts val="1400"/>
              <a:buFont typeface="Lato"/>
              <a:buChar char="○"/>
              <a:defRPr sz="1400" b="0" i="0" u="none" strike="noStrike" cap="none">
                <a:solidFill>
                  <a:schemeClr val="dk2"/>
                </a:solidFill>
                <a:latin typeface="Lato"/>
                <a:ea typeface="Lato"/>
                <a:cs typeface="Lato"/>
                <a:sym typeface="Lato"/>
              </a:defRPr>
            </a:lvl5pPr>
            <a:lvl6pPr marL="2743200" marR="0" lvl="5" indent="-317500" algn="l" rtl="0">
              <a:lnSpc>
                <a:spcPct val="115000"/>
              </a:lnSpc>
              <a:spcBef>
                <a:spcPts val="0"/>
              </a:spcBef>
              <a:spcAft>
                <a:spcPts val="0"/>
              </a:spcAft>
              <a:buClr>
                <a:schemeClr val="dk2"/>
              </a:buClr>
              <a:buSzPts val="1400"/>
              <a:buFont typeface="Lato"/>
              <a:buChar char="■"/>
              <a:defRPr sz="1400" b="0" i="0" u="none" strike="noStrike" cap="none">
                <a:solidFill>
                  <a:schemeClr val="dk2"/>
                </a:solidFill>
                <a:latin typeface="Lato"/>
                <a:ea typeface="Lato"/>
                <a:cs typeface="Lato"/>
                <a:sym typeface="Lato"/>
              </a:defRPr>
            </a:lvl6pPr>
            <a:lvl7pPr marL="3200400" marR="0" lvl="6" indent="-317500" algn="l" rtl="0">
              <a:lnSpc>
                <a:spcPct val="115000"/>
              </a:lnSpc>
              <a:spcBef>
                <a:spcPts val="0"/>
              </a:spcBef>
              <a:spcAft>
                <a:spcPts val="0"/>
              </a:spcAft>
              <a:buClr>
                <a:schemeClr val="dk2"/>
              </a:buClr>
              <a:buSzPts val="1400"/>
              <a:buFont typeface="Lato"/>
              <a:buChar char="●"/>
              <a:defRPr sz="1400" b="0" i="0" u="none" strike="noStrike" cap="none">
                <a:solidFill>
                  <a:schemeClr val="dk2"/>
                </a:solidFill>
                <a:latin typeface="Lato"/>
                <a:ea typeface="Lato"/>
                <a:cs typeface="Lato"/>
                <a:sym typeface="Lato"/>
              </a:defRPr>
            </a:lvl7pPr>
            <a:lvl8pPr marL="3657600" marR="0" lvl="7" indent="-317500" algn="l" rtl="0">
              <a:lnSpc>
                <a:spcPct val="115000"/>
              </a:lnSpc>
              <a:spcBef>
                <a:spcPts val="0"/>
              </a:spcBef>
              <a:spcAft>
                <a:spcPts val="0"/>
              </a:spcAft>
              <a:buClr>
                <a:schemeClr val="dk2"/>
              </a:buClr>
              <a:buSzPts val="1400"/>
              <a:buFont typeface="Lato"/>
              <a:buChar char="○"/>
              <a:defRPr sz="1400" b="0" i="0" u="none" strike="noStrike" cap="none">
                <a:solidFill>
                  <a:schemeClr val="dk2"/>
                </a:solidFill>
                <a:latin typeface="Lato"/>
                <a:ea typeface="Lato"/>
                <a:cs typeface="Lato"/>
                <a:sym typeface="Lato"/>
              </a:defRPr>
            </a:lvl8pPr>
            <a:lvl9pPr marL="4114800" marR="0" lvl="8" indent="-317500" algn="l" rtl="0">
              <a:lnSpc>
                <a:spcPct val="115000"/>
              </a:lnSpc>
              <a:spcBef>
                <a:spcPts val="0"/>
              </a:spcBef>
              <a:spcAft>
                <a:spcPts val="0"/>
              </a:spcAft>
              <a:buClr>
                <a:schemeClr val="dk2"/>
              </a:buClr>
              <a:buSzPts val="1400"/>
              <a:buFont typeface="Lato"/>
              <a:buChar char="■"/>
              <a:defRPr sz="1400" b="0" i="0" u="none" strike="noStrike" cap="none">
                <a:solidFill>
                  <a:schemeClr val="dk2"/>
                </a:solidFill>
                <a:latin typeface="Lato"/>
                <a:ea typeface="Lato"/>
                <a:cs typeface="Lato"/>
                <a:sym typeface="Lato"/>
              </a:defRPr>
            </a:lvl9pPr>
          </a:lstStyle>
          <a:p>
            <a:pPr marL="0" indent="0">
              <a:spcAft>
                <a:spcPts val="1200"/>
              </a:spcAft>
              <a:buFont typeface="Lato"/>
              <a:buNone/>
            </a:pPr>
            <a:r>
              <a:rPr lang="en-US" dirty="0"/>
              <a:t>•	data visualization;</a:t>
            </a:r>
          </a:p>
          <a:p>
            <a:pPr marL="0" indent="0">
              <a:spcAft>
                <a:spcPts val="1200"/>
              </a:spcAft>
              <a:buFont typeface="Lato"/>
              <a:buNone/>
            </a:pPr>
            <a:r>
              <a:rPr lang="en-US" dirty="0"/>
              <a:t>•	statistics; and</a:t>
            </a:r>
          </a:p>
          <a:p>
            <a:pPr marL="0" indent="0">
              <a:spcAft>
                <a:spcPts val="1200"/>
              </a:spcAft>
              <a:buFont typeface="Lato"/>
              <a:buNone/>
            </a:pPr>
            <a:r>
              <a:rPr lang="en-US" dirty="0"/>
              <a:t>•	neurocomputing.</a:t>
            </a:r>
          </a:p>
          <a:p>
            <a:pPr marL="0" indent="0">
              <a:spcAft>
                <a:spcPts val="1200"/>
              </a:spcAft>
              <a:buFont typeface="Lato"/>
              <a:buNone/>
            </a:pPr>
            <a:endParaRPr lang="en-US" dirty="0"/>
          </a:p>
          <a:p>
            <a:pPr marL="0" indent="0">
              <a:spcAft>
                <a:spcPts val="1200"/>
              </a:spcAft>
              <a:buNone/>
            </a:pPr>
            <a:endParaRPr lang="en-US" dirty="0"/>
          </a:p>
        </p:txBody>
      </p:sp>
      <p:pic>
        <p:nvPicPr>
          <p:cNvPr id="2050" name="Picture 2" descr="How to Use Data Visualization in Your Content to Increase Readers and Leads">
            <a:extLst>
              <a:ext uri="{FF2B5EF4-FFF2-40B4-BE49-F238E27FC236}">
                <a16:creationId xmlns:a16="http://schemas.microsoft.com/office/drawing/2014/main" id="{EE8F79C4-F14D-68C3-E186-7DC12E7573C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23771" y="368709"/>
            <a:ext cx="5820229" cy="34921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714884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8"/>
          <p:cNvSpPr txBox="1">
            <a:spLocks noGrp="1"/>
          </p:cNvSpPr>
          <p:nvPr>
            <p:ph type="body" idx="1"/>
          </p:nvPr>
        </p:nvSpPr>
        <p:spPr>
          <a:xfrm>
            <a:off x="311700" y="787925"/>
            <a:ext cx="8520600" cy="3416400"/>
          </a:xfrm>
          <a:prstGeom prst="rect">
            <a:avLst/>
          </a:prstGeom>
        </p:spPr>
        <p:txBody>
          <a:bodyPr spcFirstLastPara="1" wrap="square" lIns="91425" tIns="91425" rIns="91425" bIns="91425" anchor="t" anchorCtr="0">
            <a:normAutofit/>
          </a:bodyPr>
          <a:lstStyle/>
          <a:p>
            <a:pPr marL="342900">
              <a:spcAft>
                <a:spcPts val="1200"/>
              </a:spcAft>
            </a:pPr>
            <a:r>
              <a:rPr lang="en-US" sz="1800" dirty="0"/>
              <a:t>Distinct capabilities of Data Science (</a:t>
            </a:r>
            <a:r>
              <a:rPr lang="en-US" sz="1800" dirty="0" err="1"/>
              <a:t>Baldassarre</a:t>
            </a:r>
            <a:r>
              <a:rPr lang="en-US" sz="1800" dirty="0"/>
              <a:t>, 201</a:t>
            </a:r>
          </a:p>
        </p:txBody>
      </p:sp>
      <p:pic>
        <p:nvPicPr>
          <p:cNvPr id="94" name="Google Shape;94;p18"/>
          <p:cNvPicPr preferRelativeResize="0"/>
          <p:nvPr/>
        </p:nvPicPr>
        <p:blipFill rotWithShape="1">
          <a:blip r:embed="rId3">
            <a:alphaModFix/>
          </a:blip>
          <a:srcRect/>
          <a:stretch/>
        </p:blipFill>
        <p:spPr>
          <a:xfrm>
            <a:off x="6858000" y="4381500"/>
            <a:ext cx="2286000" cy="762000"/>
          </a:xfrm>
          <a:prstGeom prst="rect">
            <a:avLst/>
          </a:prstGeom>
          <a:noFill/>
          <a:ln>
            <a:noFill/>
          </a:ln>
        </p:spPr>
      </p:pic>
      <p:pic>
        <p:nvPicPr>
          <p:cNvPr id="5" name="Picture 2">
            <a:extLst>
              <a:ext uri="{FF2B5EF4-FFF2-40B4-BE49-F238E27FC236}">
                <a16:creationId xmlns:a16="http://schemas.microsoft.com/office/drawing/2014/main" id="{93401CC2-4E7E-4D2E-A6AE-EF7E62AABB8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888" y="0"/>
            <a:ext cx="1719416" cy="737419"/>
          </a:xfrm>
          <a:prstGeom prst="rect">
            <a:avLst/>
          </a:prstGeom>
          <a:noFill/>
          <a:extLst>
            <a:ext uri="{909E8E84-426E-40DD-AFC4-6F175D3DCCD1}">
              <a14:hiddenFill xmlns:a14="http://schemas.microsoft.com/office/drawing/2010/main">
                <a:solidFill>
                  <a:srgbClr val="FFFFFF"/>
                </a:solidFill>
              </a14:hiddenFill>
            </a:ext>
          </a:extLst>
        </p:spPr>
      </p:pic>
      <p:sp>
        <p:nvSpPr>
          <p:cNvPr id="2" name="Google Shape;93;p18">
            <a:extLst>
              <a:ext uri="{FF2B5EF4-FFF2-40B4-BE49-F238E27FC236}">
                <a16:creationId xmlns:a16="http://schemas.microsoft.com/office/drawing/2014/main" id="{9D77FDC6-5FA8-1305-4A56-02733C1D83F7}"/>
              </a:ext>
            </a:extLst>
          </p:cNvPr>
          <p:cNvSpPr txBox="1">
            <a:spLocks/>
          </p:cNvSpPr>
          <p:nvPr/>
        </p:nvSpPr>
        <p:spPr>
          <a:xfrm>
            <a:off x="311700" y="1343185"/>
            <a:ext cx="3035238" cy="3416400"/>
          </a:xfrm>
          <a:prstGeom prst="rect">
            <a:avLst/>
          </a:prstGeom>
          <a:noFill/>
          <a:ln>
            <a:noFill/>
          </a:ln>
        </p:spPr>
        <p:txBody>
          <a:bodyPr spcFirstLastPara="1" wrap="square" lIns="91425" tIns="91425" rIns="91425" bIns="91425" anchor="t" anchorCtr="0">
            <a:normAutofit lnSpcReduction="10000"/>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Lato"/>
              <a:buChar char="●"/>
              <a:defRPr sz="1800" b="0" i="0" u="none" strike="noStrike" cap="none">
                <a:solidFill>
                  <a:schemeClr val="dk2"/>
                </a:solidFill>
                <a:latin typeface="Lato"/>
                <a:ea typeface="Lato"/>
                <a:cs typeface="Lato"/>
                <a:sym typeface="Lato"/>
              </a:defRPr>
            </a:lvl1pPr>
            <a:lvl2pPr marL="914400" marR="0" lvl="1" indent="-317500" algn="l" rtl="0">
              <a:lnSpc>
                <a:spcPct val="115000"/>
              </a:lnSpc>
              <a:spcBef>
                <a:spcPts val="0"/>
              </a:spcBef>
              <a:spcAft>
                <a:spcPts val="0"/>
              </a:spcAft>
              <a:buClr>
                <a:schemeClr val="dk2"/>
              </a:buClr>
              <a:buSzPts val="1400"/>
              <a:buFont typeface="Lato"/>
              <a:buChar char="○"/>
              <a:defRPr sz="1400" b="0" i="0" u="none" strike="noStrike" cap="none">
                <a:solidFill>
                  <a:schemeClr val="dk2"/>
                </a:solidFill>
                <a:latin typeface="Lato"/>
                <a:ea typeface="Lato"/>
                <a:cs typeface="Lato"/>
                <a:sym typeface="Lato"/>
              </a:defRPr>
            </a:lvl2pPr>
            <a:lvl3pPr marL="1371600" marR="0" lvl="2" indent="-317500" algn="l" rtl="0">
              <a:lnSpc>
                <a:spcPct val="115000"/>
              </a:lnSpc>
              <a:spcBef>
                <a:spcPts val="0"/>
              </a:spcBef>
              <a:spcAft>
                <a:spcPts val="0"/>
              </a:spcAft>
              <a:buClr>
                <a:schemeClr val="dk2"/>
              </a:buClr>
              <a:buSzPts val="1400"/>
              <a:buFont typeface="Lato"/>
              <a:buChar char="■"/>
              <a:defRPr sz="1400" b="0" i="0" u="none" strike="noStrike" cap="none">
                <a:solidFill>
                  <a:schemeClr val="dk2"/>
                </a:solidFill>
                <a:latin typeface="Lato"/>
                <a:ea typeface="Lato"/>
                <a:cs typeface="Lato"/>
                <a:sym typeface="Lato"/>
              </a:defRPr>
            </a:lvl3pPr>
            <a:lvl4pPr marL="1828800" marR="0" lvl="3" indent="-317500" algn="l" rtl="0">
              <a:lnSpc>
                <a:spcPct val="115000"/>
              </a:lnSpc>
              <a:spcBef>
                <a:spcPts val="0"/>
              </a:spcBef>
              <a:spcAft>
                <a:spcPts val="0"/>
              </a:spcAft>
              <a:buClr>
                <a:schemeClr val="dk2"/>
              </a:buClr>
              <a:buSzPts val="1400"/>
              <a:buFont typeface="Lato"/>
              <a:buChar char="●"/>
              <a:defRPr sz="1400" b="0" i="0" u="none" strike="noStrike" cap="none">
                <a:solidFill>
                  <a:schemeClr val="dk2"/>
                </a:solidFill>
                <a:latin typeface="Lato"/>
                <a:ea typeface="Lato"/>
                <a:cs typeface="Lato"/>
                <a:sym typeface="Lato"/>
              </a:defRPr>
            </a:lvl4pPr>
            <a:lvl5pPr marL="2286000" marR="0" lvl="4" indent="-317500" algn="l" rtl="0">
              <a:lnSpc>
                <a:spcPct val="115000"/>
              </a:lnSpc>
              <a:spcBef>
                <a:spcPts val="0"/>
              </a:spcBef>
              <a:spcAft>
                <a:spcPts val="0"/>
              </a:spcAft>
              <a:buClr>
                <a:schemeClr val="dk2"/>
              </a:buClr>
              <a:buSzPts val="1400"/>
              <a:buFont typeface="Lato"/>
              <a:buChar char="○"/>
              <a:defRPr sz="1400" b="0" i="0" u="none" strike="noStrike" cap="none">
                <a:solidFill>
                  <a:schemeClr val="dk2"/>
                </a:solidFill>
                <a:latin typeface="Lato"/>
                <a:ea typeface="Lato"/>
                <a:cs typeface="Lato"/>
                <a:sym typeface="Lato"/>
              </a:defRPr>
            </a:lvl5pPr>
            <a:lvl6pPr marL="2743200" marR="0" lvl="5" indent="-317500" algn="l" rtl="0">
              <a:lnSpc>
                <a:spcPct val="115000"/>
              </a:lnSpc>
              <a:spcBef>
                <a:spcPts val="0"/>
              </a:spcBef>
              <a:spcAft>
                <a:spcPts val="0"/>
              </a:spcAft>
              <a:buClr>
                <a:schemeClr val="dk2"/>
              </a:buClr>
              <a:buSzPts val="1400"/>
              <a:buFont typeface="Lato"/>
              <a:buChar char="■"/>
              <a:defRPr sz="1400" b="0" i="0" u="none" strike="noStrike" cap="none">
                <a:solidFill>
                  <a:schemeClr val="dk2"/>
                </a:solidFill>
                <a:latin typeface="Lato"/>
                <a:ea typeface="Lato"/>
                <a:cs typeface="Lato"/>
                <a:sym typeface="Lato"/>
              </a:defRPr>
            </a:lvl6pPr>
            <a:lvl7pPr marL="3200400" marR="0" lvl="6" indent="-317500" algn="l" rtl="0">
              <a:lnSpc>
                <a:spcPct val="115000"/>
              </a:lnSpc>
              <a:spcBef>
                <a:spcPts val="0"/>
              </a:spcBef>
              <a:spcAft>
                <a:spcPts val="0"/>
              </a:spcAft>
              <a:buClr>
                <a:schemeClr val="dk2"/>
              </a:buClr>
              <a:buSzPts val="1400"/>
              <a:buFont typeface="Lato"/>
              <a:buChar char="●"/>
              <a:defRPr sz="1400" b="0" i="0" u="none" strike="noStrike" cap="none">
                <a:solidFill>
                  <a:schemeClr val="dk2"/>
                </a:solidFill>
                <a:latin typeface="Lato"/>
                <a:ea typeface="Lato"/>
                <a:cs typeface="Lato"/>
                <a:sym typeface="Lato"/>
              </a:defRPr>
            </a:lvl7pPr>
            <a:lvl8pPr marL="3657600" marR="0" lvl="7" indent="-317500" algn="l" rtl="0">
              <a:lnSpc>
                <a:spcPct val="115000"/>
              </a:lnSpc>
              <a:spcBef>
                <a:spcPts val="0"/>
              </a:spcBef>
              <a:spcAft>
                <a:spcPts val="0"/>
              </a:spcAft>
              <a:buClr>
                <a:schemeClr val="dk2"/>
              </a:buClr>
              <a:buSzPts val="1400"/>
              <a:buFont typeface="Lato"/>
              <a:buChar char="○"/>
              <a:defRPr sz="1400" b="0" i="0" u="none" strike="noStrike" cap="none">
                <a:solidFill>
                  <a:schemeClr val="dk2"/>
                </a:solidFill>
                <a:latin typeface="Lato"/>
                <a:ea typeface="Lato"/>
                <a:cs typeface="Lato"/>
                <a:sym typeface="Lato"/>
              </a:defRPr>
            </a:lvl8pPr>
            <a:lvl9pPr marL="4114800" marR="0" lvl="8" indent="-317500" algn="l" rtl="0">
              <a:lnSpc>
                <a:spcPct val="115000"/>
              </a:lnSpc>
              <a:spcBef>
                <a:spcPts val="0"/>
              </a:spcBef>
              <a:spcAft>
                <a:spcPts val="0"/>
              </a:spcAft>
              <a:buClr>
                <a:schemeClr val="dk2"/>
              </a:buClr>
              <a:buSzPts val="1400"/>
              <a:buFont typeface="Lato"/>
              <a:buChar char="■"/>
              <a:defRPr sz="1400" b="0" i="0" u="none" strike="noStrike" cap="none">
                <a:solidFill>
                  <a:schemeClr val="dk2"/>
                </a:solidFill>
                <a:latin typeface="Lato"/>
                <a:ea typeface="Lato"/>
                <a:cs typeface="Lato"/>
                <a:sym typeface="Lato"/>
              </a:defRPr>
            </a:lvl9pPr>
          </a:lstStyle>
          <a:p>
            <a:pPr marL="0" indent="0">
              <a:spcAft>
                <a:spcPts val="1200"/>
              </a:spcAft>
              <a:buFont typeface="Lato"/>
              <a:buNone/>
            </a:pPr>
            <a:r>
              <a:rPr lang="en-US" dirty="0"/>
              <a:t>•These capabilities cooperate to create platforms for generating and sharing data, apply numerical techniques to organize and model data, and extract useful information from collected data, as illustrated by the data science Venn diagram.</a:t>
            </a:r>
          </a:p>
          <a:p>
            <a:pPr marL="0" indent="0">
              <a:spcAft>
                <a:spcPts val="1200"/>
              </a:spcAft>
              <a:buNone/>
            </a:pPr>
            <a:endParaRPr lang="en-US" dirty="0"/>
          </a:p>
        </p:txBody>
      </p:sp>
      <p:pic>
        <p:nvPicPr>
          <p:cNvPr id="3074" name="Picture 2" descr="What is Data Visualization? (Definition, Examples, Best Practices)">
            <a:extLst>
              <a:ext uri="{FF2B5EF4-FFF2-40B4-BE49-F238E27FC236}">
                <a16:creationId xmlns:a16="http://schemas.microsoft.com/office/drawing/2014/main" id="{B2C0529B-28DC-B335-F876-CF6E646F5CA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05941" y="1343185"/>
            <a:ext cx="4905829" cy="27595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588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342900">
              <a:spcAft>
                <a:spcPts val="1200"/>
              </a:spcAft>
            </a:pPr>
            <a:r>
              <a:rPr lang="en-US" dirty="0"/>
              <a:t>Definition of Value:</a:t>
            </a:r>
          </a:p>
          <a:p>
            <a:pPr marL="226060">
              <a:spcBef>
                <a:spcPts val="500"/>
              </a:spcBef>
              <a:spcAft>
                <a:spcPts val="0"/>
              </a:spcAft>
            </a:pPr>
            <a:r>
              <a:rPr lang="en-US" sz="1800" dirty="0">
                <a:solidFill>
                  <a:srgbClr val="231F20"/>
                </a:solidFill>
                <a:effectLst/>
                <a:latin typeface="Trebuchet MS" panose="020B0603020202020204" pitchFamily="34" charset="0"/>
                <a:ea typeface="Trebuchet MS" panose="020B0603020202020204" pitchFamily="34" charset="0"/>
                <a:cs typeface="Trebuchet MS" panose="020B0603020202020204" pitchFamily="34" charset="0"/>
              </a:rPr>
              <a:t>Value: </a:t>
            </a:r>
            <a:r>
              <a:rPr lang="en-US" sz="1800" dirty="0">
                <a:solidFill>
                  <a:srgbClr val="808285"/>
                </a:solidFill>
                <a:effectLst/>
                <a:latin typeface="Trebuchet MS" panose="020B0603020202020204" pitchFamily="34" charset="0"/>
                <a:ea typeface="Trebuchet MS" panose="020B0603020202020204" pitchFamily="34" charset="0"/>
                <a:cs typeface="Trebuchet MS" panose="020B0603020202020204" pitchFamily="34" charset="0"/>
              </a:rPr>
              <a:t>Data's value (often</a:t>
            </a:r>
            <a:r>
              <a:rPr lang="en-US" sz="1800" spc="5" dirty="0">
                <a:solidFill>
                  <a:srgbClr val="808285"/>
                </a:solidFill>
                <a:effectLst/>
                <a:latin typeface="Trebuchet MS" panose="020B0603020202020204" pitchFamily="34" charset="0"/>
                <a:ea typeface="Trebuchet MS" panose="020B0603020202020204" pitchFamily="34" charset="0"/>
                <a:cs typeface="Trebuchet MS" panose="020B0603020202020204" pitchFamily="34" charset="0"/>
              </a:rPr>
              <a:t> </a:t>
            </a:r>
            <a:r>
              <a:rPr lang="en-US" sz="1800" dirty="0">
                <a:solidFill>
                  <a:srgbClr val="808285"/>
                </a:solidFill>
                <a:effectLst/>
                <a:latin typeface="Trebuchet MS" panose="020B0603020202020204" pitchFamily="34" charset="0"/>
                <a:ea typeface="Trebuchet MS" panose="020B0603020202020204" pitchFamily="34" charset="0"/>
                <a:cs typeface="Trebuchet MS" panose="020B0603020202020204" pitchFamily="34" charset="0"/>
              </a:rPr>
              <a:t>called its usage</a:t>
            </a:r>
            <a:r>
              <a:rPr lang="en-US" sz="1800" spc="5" dirty="0">
                <a:solidFill>
                  <a:srgbClr val="808285"/>
                </a:solidFill>
                <a:effectLst/>
                <a:latin typeface="Trebuchet MS" panose="020B0603020202020204" pitchFamily="34" charset="0"/>
                <a:ea typeface="Trebuchet MS" panose="020B0603020202020204" pitchFamily="34" charset="0"/>
                <a:cs typeface="Trebuchet MS" panose="020B0603020202020204" pitchFamily="34" charset="0"/>
              </a:rPr>
              <a:t> </a:t>
            </a:r>
            <a:r>
              <a:rPr lang="en-US" sz="1800" dirty="0">
                <a:solidFill>
                  <a:srgbClr val="808285"/>
                </a:solidFill>
                <a:effectLst/>
                <a:latin typeface="Trebuchet MS" panose="020B0603020202020204" pitchFamily="34" charset="0"/>
                <a:ea typeface="Trebuchet MS" panose="020B0603020202020204" pitchFamily="34" charset="0"/>
                <a:cs typeface="Trebuchet MS" panose="020B0603020202020204" pitchFamily="34" charset="0"/>
              </a:rPr>
              <a:t>value) refers to the</a:t>
            </a:r>
            <a:r>
              <a:rPr lang="en-US" sz="1800" spc="5" dirty="0">
                <a:solidFill>
                  <a:srgbClr val="808285"/>
                </a:solidFill>
                <a:effectLst/>
                <a:latin typeface="Trebuchet MS" panose="020B0603020202020204" pitchFamily="34" charset="0"/>
                <a:ea typeface="Trebuchet MS" panose="020B0603020202020204" pitchFamily="34" charset="0"/>
                <a:cs typeface="Trebuchet MS" panose="020B0603020202020204" pitchFamily="34" charset="0"/>
              </a:rPr>
              <a:t> </a:t>
            </a:r>
            <a:r>
              <a:rPr lang="en-US" sz="1800" dirty="0">
                <a:solidFill>
                  <a:srgbClr val="808285"/>
                </a:solidFill>
                <a:effectLst/>
                <a:latin typeface="Trebuchet MS" panose="020B0603020202020204" pitchFamily="34" charset="0"/>
                <a:ea typeface="Trebuchet MS" panose="020B0603020202020204" pitchFamily="34" charset="0"/>
                <a:cs typeface="Trebuchet MS" panose="020B0603020202020204" pitchFamily="34" charset="0"/>
              </a:rPr>
              <a:t>application they are</a:t>
            </a:r>
            <a:r>
              <a:rPr lang="en-US" sz="1800" spc="-260" dirty="0">
                <a:solidFill>
                  <a:srgbClr val="808285"/>
                </a:solidFill>
                <a:effectLst/>
                <a:latin typeface="Trebuchet MS" panose="020B0603020202020204" pitchFamily="34" charset="0"/>
                <a:ea typeface="Trebuchet MS" panose="020B0603020202020204" pitchFamily="34" charset="0"/>
                <a:cs typeface="Trebuchet MS" panose="020B0603020202020204" pitchFamily="34" charset="0"/>
              </a:rPr>
              <a:t> </a:t>
            </a:r>
            <a:r>
              <a:rPr lang="en-US" sz="1800" dirty="0">
                <a:solidFill>
                  <a:srgbClr val="808285"/>
                </a:solidFill>
                <a:effectLst/>
                <a:latin typeface="Trebuchet MS" panose="020B0603020202020204" pitchFamily="34" charset="0"/>
                <a:ea typeface="Trebuchet MS" panose="020B0603020202020204" pitchFamily="34" charset="0"/>
                <a:cs typeface="Trebuchet MS" panose="020B0603020202020204" pitchFamily="34" charset="0"/>
              </a:rPr>
              <a:t>used</a:t>
            </a:r>
            <a:r>
              <a:rPr lang="en-US" sz="1800" spc="-30" dirty="0">
                <a:solidFill>
                  <a:srgbClr val="808285"/>
                </a:solidFill>
                <a:effectLst/>
                <a:latin typeface="Trebuchet MS" panose="020B0603020202020204" pitchFamily="34" charset="0"/>
                <a:ea typeface="Trebuchet MS" panose="020B0603020202020204" pitchFamily="34" charset="0"/>
                <a:cs typeface="Trebuchet MS" panose="020B0603020202020204" pitchFamily="34" charset="0"/>
              </a:rPr>
              <a:t> </a:t>
            </a:r>
            <a:r>
              <a:rPr lang="en-US" sz="1800" dirty="0">
                <a:solidFill>
                  <a:srgbClr val="808285"/>
                </a:solidFill>
                <a:effectLst/>
                <a:latin typeface="Trebuchet MS" panose="020B0603020202020204" pitchFamily="34" charset="0"/>
                <a:ea typeface="Trebuchet MS" panose="020B0603020202020204" pitchFamily="34" charset="0"/>
                <a:cs typeface="Trebuchet MS" panose="020B0603020202020204" pitchFamily="34" charset="0"/>
              </a:rPr>
              <a:t>for</a:t>
            </a:r>
            <a:r>
              <a:rPr lang="en-US" sz="1800" spc="-30" dirty="0">
                <a:solidFill>
                  <a:srgbClr val="808285"/>
                </a:solidFill>
                <a:effectLst/>
                <a:latin typeface="Trebuchet MS" panose="020B0603020202020204" pitchFamily="34" charset="0"/>
                <a:ea typeface="Trebuchet MS" panose="020B0603020202020204" pitchFamily="34" charset="0"/>
                <a:cs typeface="Trebuchet MS" panose="020B0603020202020204" pitchFamily="34" charset="0"/>
              </a:rPr>
              <a:t> </a:t>
            </a:r>
            <a:r>
              <a:rPr lang="en-US" sz="1800" dirty="0">
                <a:solidFill>
                  <a:srgbClr val="808285"/>
                </a:solidFill>
                <a:effectLst/>
                <a:latin typeface="Trebuchet MS" panose="020B0603020202020204" pitchFamily="34" charset="0"/>
                <a:ea typeface="Trebuchet MS" panose="020B0603020202020204" pitchFamily="34" charset="0"/>
                <a:cs typeface="Trebuchet MS" panose="020B0603020202020204" pitchFamily="34" charset="0"/>
              </a:rPr>
              <a:t>and</a:t>
            </a:r>
            <a:r>
              <a:rPr lang="en-US" sz="1800" spc="-30" dirty="0">
                <a:solidFill>
                  <a:srgbClr val="808285"/>
                </a:solidFill>
                <a:effectLst/>
                <a:latin typeface="Trebuchet MS" panose="020B0603020202020204" pitchFamily="34" charset="0"/>
                <a:ea typeface="Trebuchet MS" panose="020B0603020202020204" pitchFamily="34" charset="0"/>
                <a:cs typeface="Trebuchet MS" panose="020B0603020202020204" pitchFamily="34" charset="0"/>
              </a:rPr>
              <a:t> </a:t>
            </a:r>
            <a:r>
              <a:rPr lang="en-US" sz="1800" dirty="0">
                <a:solidFill>
                  <a:srgbClr val="808285"/>
                </a:solidFill>
                <a:effectLst/>
                <a:latin typeface="Trebuchet MS" panose="020B0603020202020204" pitchFamily="34" charset="0"/>
                <a:ea typeface="Trebuchet MS" panose="020B0603020202020204" pitchFamily="34" charset="0"/>
                <a:cs typeface="Trebuchet MS" panose="020B0603020202020204" pitchFamily="34" charset="0"/>
              </a:rPr>
              <a:t>the</a:t>
            </a:r>
            <a:r>
              <a:rPr lang="en-US" sz="1800" spc="-30" dirty="0">
                <a:solidFill>
                  <a:srgbClr val="808285"/>
                </a:solidFill>
                <a:effectLst/>
                <a:latin typeface="Trebuchet MS" panose="020B0603020202020204" pitchFamily="34" charset="0"/>
                <a:ea typeface="Trebuchet MS" panose="020B0603020202020204" pitchFamily="34" charset="0"/>
                <a:cs typeface="Trebuchet MS" panose="020B0603020202020204" pitchFamily="34" charset="0"/>
              </a:rPr>
              <a:t> </a:t>
            </a:r>
            <a:r>
              <a:rPr lang="en-US" sz="1800" dirty="0">
                <a:solidFill>
                  <a:srgbClr val="808285"/>
                </a:solidFill>
                <a:effectLst/>
                <a:latin typeface="Trebuchet MS" panose="020B0603020202020204" pitchFamily="34" charset="0"/>
                <a:ea typeface="Trebuchet MS" panose="020B0603020202020204" pitchFamily="34" charset="0"/>
                <a:cs typeface="Trebuchet MS" panose="020B0603020202020204" pitchFamily="34" charset="0"/>
              </a:rPr>
              <a:t>frequency</a:t>
            </a:r>
            <a:r>
              <a:rPr lang="en-US" sz="1800" spc="-45" dirty="0">
                <a:solidFill>
                  <a:srgbClr val="808285"/>
                </a:solidFill>
                <a:effectLst/>
                <a:latin typeface="Trebuchet MS" panose="020B0603020202020204" pitchFamily="34" charset="0"/>
                <a:ea typeface="Trebuchet MS" panose="020B0603020202020204" pitchFamily="34" charset="0"/>
                <a:cs typeface="Trebuchet MS" panose="020B0603020202020204" pitchFamily="34" charset="0"/>
              </a:rPr>
              <a:t> </a:t>
            </a:r>
            <a:r>
              <a:rPr lang="en-US" sz="1800" dirty="0">
                <a:solidFill>
                  <a:srgbClr val="808285"/>
                </a:solidFill>
                <a:effectLst/>
                <a:latin typeface="Trebuchet MS" panose="020B0603020202020204" pitchFamily="34" charset="0"/>
                <a:ea typeface="Trebuchet MS" panose="020B0603020202020204" pitchFamily="34" charset="0"/>
                <a:cs typeface="Trebuchet MS" panose="020B0603020202020204" pitchFamily="34" charset="0"/>
              </a:rPr>
              <a:t>of</a:t>
            </a:r>
            <a:r>
              <a:rPr lang="en-US" sz="1800" spc="-45" dirty="0">
                <a:solidFill>
                  <a:srgbClr val="808285"/>
                </a:solidFill>
                <a:effectLst/>
                <a:latin typeface="Trebuchet MS" panose="020B0603020202020204" pitchFamily="34" charset="0"/>
                <a:ea typeface="Trebuchet MS" panose="020B0603020202020204" pitchFamily="34" charset="0"/>
                <a:cs typeface="Trebuchet MS" panose="020B0603020202020204" pitchFamily="34" charset="0"/>
              </a:rPr>
              <a:t> </a:t>
            </a:r>
            <a:r>
              <a:rPr lang="en-US" sz="1800" dirty="0">
                <a:solidFill>
                  <a:srgbClr val="808285"/>
                </a:solidFill>
                <a:effectLst/>
                <a:latin typeface="Trebuchet MS" panose="020B0603020202020204" pitchFamily="34" charset="0"/>
                <a:ea typeface="Trebuchet MS" panose="020B0603020202020204" pitchFamily="34" charset="0"/>
                <a:cs typeface="Trebuchet MS" panose="020B0603020202020204" pitchFamily="34" charset="0"/>
              </a:rPr>
              <a:t>their</a:t>
            </a:r>
            <a:r>
              <a:rPr lang="en-US" sz="1800" spc="-40" dirty="0">
                <a:solidFill>
                  <a:srgbClr val="808285"/>
                </a:solidFill>
                <a:effectLst/>
                <a:latin typeface="Trebuchet MS" panose="020B0603020202020204" pitchFamily="34" charset="0"/>
                <a:ea typeface="Trebuchet MS" panose="020B0603020202020204" pitchFamily="34" charset="0"/>
                <a:cs typeface="Trebuchet MS" panose="020B0603020202020204" pitchFamily="34" charset="0"/>
              </a:rPr>
              <a:t> </a:t>
            </a:r>
            <a:r>
              <a:rPr lang="en-US" sz="1800" dirty="0">
                <a:solidFill>
                  <a:srgbClr val="808285"/>
                </a:solidFill>
                <a:effectLst/>
                <a:latin typeface="Trebuchet MS" panose="020B0603020202020204" pitchFamily="34" charset="0"/>
                <a:ea typeface="Trebuchet MS" panose="020B0603020202020204" pitchFamily="34" charset="0"/>
                <a:cs typeface="Trebuchet MS" panose="020B0603020202020204" pitchFamily="34" charset="0"/>
              </a:rPr>
              <a:t>use.</a:t>
            </a:r>
            <a:endParaRPr lang="en-IN" sz="1800" dirty="0">
              <a:effectLst/>
              <a:latin typeface="Trebuchet MS" panose="020B0603020202020204" pitchFamily="34" charset="0"/>
              <a:ea typeface="Trebuchet MS" panose="020B0603020202020204" pitchFamily="34" charset="0"/>
              <a:cs typeface="Trebuchet MS" panose="020B0603020202020204" pitchFamily="34" charset="0"/>
            </a:endParaRPr>
          </a:p>
          <a:p>
            <a:pPr marL="342900">
              <a:spcAft>
                <a:spcPts val="1200"/>
              </a:spcAft>
            </a:pPr>
            <a:endParaRPr lang="en-US" dirty="0"/>
          </a:p>
          <a:p>
            <a:pPr marL="342900">
              <a:spcAft>
                <a:spcPts val="1200"/>
              </a:spcAft>
            </a:pPr>
            <a:endParaRPr dirty="0"/>
          </a:p>
        </p:txBody>
      </p:sp>
      <p:pic>
        <p:nvPicPr>
          <p:cNvPr id="94" name="Google Shape;94;p18"/>
          <p:cNvPicPr preferRelativeResize="0"/>
          <p:nvPr/>
        </p:nvPicPr>
        <p:blipFill rotWithShape="1">
          <a:blip r:embed="rId3">
            <a:alphaModFix/>
          </a:blip>
          <a:srcRect/>
          <a:stretch/>
        </p:blipFill>
        <p:spPr>
          <a:xfrm>
            <a:off x="6858000" y="4381500"/>
            <a:ext cx="2286000" cy="762000"/>
          </a:xfrm>
          <a:prstGeom prst="rect">
            <a:avLst/>
          </a:prstGeom>
          <a:noFill/>
          <a:ln>
            <a:noFill/>
          </a:ln>
        </p:spPr>
      </p:pic>
      <p:pic>
        <p:nvPicPr>
          <p:cNvPr id="5" name="Picture 2">
            <a:extLst>
              <a:ext uri="{FF2B5EF4-FFF2-40B4-BE49-F238E27FC236}">
                <a16:creationId xmlns:a16="http://schemas.microsoft.com/office/drawing/2014/main" id="{93401CC2-4E7E-4D2E-A6AE-EF7E62AABB8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888" y="0"/>
            <a:ext cx="1719416" cy="737419"/>
          </a:xfrm>
          <a:prstGeom prst="rect">
            <a:avLst/>
          </a:prstGeom>
          <a:noFill/>
          <a:extLst>
            <a:ext uri="{909E8E84-426E-40DD-AFC4-6F175D3DCCD1}">
              <a14:hiddenFill xmlns:a14="http://schemas.microsoft.com/office/drawing/2010/main">
                <a:solidFill>
                  <a:srgbClr val="FFFFFF"/>
                </a:solidFill>
              </a14:hiddenFill>
            </a:ext>
          </a:extLst>
        </p:spPr>
      </p:pic>
      <p:pic>
        <p:nvPicPr>
          <p:cNvPr id="21506" name="Picture 2" descr="Data Science and How Data Scientists Add Value to Business - Big Data  Analytics News">
            <a:extLst>
              <a:ext uri="{FF2B5EF4-FFF2-40B4-BE49-F238E27FC236}">
                <a16:creationId xmlns:a16="http://schemas.microsoft.com/office/drawing/2014/main" id="{E9352848-14FA-84F0-DB8C-4CA18587164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9486" y="2452672"/>
            <a:ext cx="6255657" cy="19288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252553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342900">
              <a:spcAft>
                <a:spcPts val="1200"/>
              </a:spcAft>
            </a:pPr>
            <a:r>
              <a:rPr lang="en-US" sz="1800" dirty="0"/>
              <a:t>Definition of Data Mining </a:t>
            </a:r>
          </a:p>
          <a:p>
            <a:pPr marL="342900">
              <a:spcAft>
                <a:spcPts val="1200"/>
              </a:spcAft>
            </a:pPr>
            <a:r>
              <a:rPr lang="en-US" dirty="0"/>
              <a:t>Data mining This is the process of discovering patterns in large datasets.</a:t>
            </a:r>
          </a:p>
          <a:p>
            <a:pPr marL="342900">
              <a:spcAft>
                <a:spcPts val="1200"/>
              </a:spcAft>
            </a:pPr>
            <a:endParaRPr dirty="0"/>
          </a:p>
        </p:txBody>
      </p:sp>
      <p:pic>
        <p:nvPicPr>
          <p:cNvPr id="94" name="Google Shape;94;p18"/>
          <p:cNvPicPr preferRelativeResize="0"/>
          <p:nvPr/>
        </p:nvPicPr>
        <p:blipFill rotWithShape="1">
          <a:blip r:embed="rId3">
            <a:alphaModFix/>
          </a:blip>
          <a:srcRect/>
          <a:stretch/>
        </p:blipFill>
        <p:spPr>
          <a:xfrm>
            <a:off x="6858000" y="4381500"/>
            <a:ext cx="2286000" cy="762000"/>
          </a:xfrm>
          <a:prstGeom prst="rect">
            <a:avLst/>
          </a:prstGeom>
          <a:noFill/>
          <a:ln>
            <a:noFill/>
          </a:ln>
        </p:spPr>
      </p:pic>
      <p:pic>
        <p:nvPicPr>
          <p:cNvPr id="5" name="Picture 2">
            <a:extLst>
              <a:ext uri="{FF2B5EF4-FFF2-40B4-BE49-F238E27FC236}">
                <a16:creationId xmlns:a16="http://schemas.microsoft.com/office/drawing/2014/main" id="{93401CC2-4E7E-4D2E-A6AE-EF7E62AABB8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888" y="0"/>
            <a:ext cx="1719416" cy="7374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837269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342900">
              <a:spcAft>
                <a:spcPts val="1200"/>
              </a:spcAft>
            </a:pPr>
            <a:r>
              <a:rPr lang="en-US" sz="1800" dirty="0"/>
              <a:t>Venn Diagram for Data Science </a:t>
            </a:r>
          </a:p>
          <a:p>
            <a:pPr marL="342900">
              <a:spcAft>
                <a:spcPts val="1200"/>
              </a:spcAft>
            </a:pPr>
            <a:endParaRPr dirty="0"/>
          </a:p>
        </p:txBody>
      </p:sp>
      <p:pic>
        <p:nvPicPr>
          <p:cNvPr id="94" name="Google Shape;94;p18"/>
          <p:cNvPicPr preferRelativeResize="0"/>
          <p:nvPr/>
        </p:nvPicPr>
        <p:blipFill rotWithShape="1">
          <a:blip r:embed="rId3">
            <a:alphaModFix/>
          </a:blip>
          <a:srcRect/>
          <a:stretch/>
        </p:blipFill>
        <p:spPr>
          <a:xfrm>
            <a:off x="6858000" y="4381500"/>
            <a:ext cx="2286000" cy="762000"/>
          </a:xfrm>
          <a:prstGeom prst="rect">
            <a:avLst/>
          </a:prstGeom>
          <a:noFill/>
          <a:ln>
            <a:noFill/>
          </a:ln>
        </p:spPr>
      </p:pic>
      <p:pic>
        <p:nvPicPr>
          <p:cNvPr id="5" name="Picture 2">
            <a:extLst>
              <a:ext uri="{FF2B5EF4-FFF2-40B4-BE49-F238E27FC236}">
                <a16:creationId xmlns:a16="http://schemas.microsoft.com/office/drawing/2014/main" id="{93401CC2-4E7E-4D2E-A6AE-EF7E62AABB8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888" y="0"/>
            <a:ext cx="1719416" cy="737419"/>
          </a:xfrm>
          <a:prstGeom prst="rect">
            <a:avLst/>
          </a:prstGeom>
          <a:noFill/>
          <a:extLst>
            <a:ext uri="{909E8E84-426E-40DD-AFC4-6F175D3DCCD1}">
              <a14:hiddenFill xmlns:a14="http://schemas.microsoft.com/office/drawing/2010/main">
                <a:solidFill>
                  <a:srgbClr val="FFFFFF"/>
                </a:solidFill>
              </a14:hiddenFill>
            </a:ext>
          </a:extLst>
        </p:spPr>
      </p:pic>
      <p:pic>
        <p:nvPicPr>
          <p:cNvPr id="2" name="image11.jpeg">
            <a:extLst>
              <a:ext uri="{FF2B5EF4-FFF2-40B4-BE49-F238E27FC236}">
                <a16:creationId xmlns:a16="http://schemas.microsoft.com/office/drawing/2014/main" id="{5EAA409B-C35A-F78E-6EC0-AFC8F561E951}"/>
              </a:ext>
            </a:extLst>
          </p:cNvPr>
          <p:cNvPicPr>
            <a:picLocks noChangeAspect="1"/>
          </p:cNvPicPr>
          <p:nvPr/>
        </p:nvPicPr>
        <p:blipFill>
          <a:blip r:embed="rId5" cstate="print"/>
          <a:stretch>
            <a:fillRect/>
          </a:stretch>
        </p:blipFill>
        <p:spPr>
          <a:xfrm>
            <a:off x="4531627" y="0"/>
            <a:ext cx="4612374" cy="4513385"/>
          </a:xfrm>
          <a:prstGeom prst="rect">
            <a:avLst/>
          </a:prstGeom>
        </p:spPr>
      </p:pic>
      <p:sp>
        <p:nvSpPr>
          <p:cNvPr id="3" name="Google Shape;93;p18">
            <a:extLst>
              <a:ext uri="{FF2B5EF4-FFF2-40B4-BE49-F238E27FC236}">
                <a16:creationId xmlns:a16="http://schemas.microsoft.com/office/drawing/2014/main" id="{9D805715-8732-3E84-E7D4-32A1642257FE}"/>
              </a:ext>
            </a:extLst>
          </p:cNvPr>
          <p:cNvSpPr txBox="1">
            <a:spLocks/>
          </p:cNvSpPr>
          <p:nvPr/>
        </p:nvSpPr>
        <p:spPr>
          <a:xfrm>
            <a:off x="610333" y="1644135"/>
            <a:ext cx="3369651" cy="3416400"/>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Lato"/>
              <a:buChar char="●"/>
              <a:defRPr sz="1800" b="0" i="0" u="none" strike="noStrike" cap="none">
                <a:solidFill>
                  <a:schemeClr val="dk2"/>
                </a:solidFill>
                <a:latin typeface="Lato"/>
                <a:ea typeface="Lato"/>
                <a:cs typeface="Lato"/>
                <a:sym typeface="Lato"/>
              </a:defRPr>
            </a:lvl1pPr>
            <a:lvl2pPr marL="914400" marR="0" lvl="1" indent="-317500" algn="l" rtl="0">
              <a:lnSpc>
                <a:spcPct val="115000"/>
              </a:lnSpc>
              <a:spcBef>
                <a:spcPts val="0"/>
              </a:spcBef>
              <a:spcAft>
                <a:spcPts val="0"/>
              </a:spcAft>
              <a:buClr>
                <a:schemeClr val="dk2"/>
              </a:buClr>
              <a:buSzPts val="1400"/>
              <a:buFont typeface="Lato"/>
              <a:buChar char="○"/>
              <a:defRPr sz="1400" b="0" i="0" u="none" strike="noStrike" cap="none">
                <a:solidFill>
                  <a:schemeClr val="dk2"/>
                </a:solidFill>
                <a:latin typeface="Lato"/>
                <a:ea typeface="Lato"/>
                <a:cs typeface="Lato"/>
                <a:sym typeface="Lato"/>
              </a:defRPr>
            </a:lvl2pPr>
            <a:lvl3pPr marL="1371600" marR="0" lvl="2" indent="-317500" algn="l" rtl="0">
              <a:lnSpc>
                <a:spcPct val="115000"/>
              </a:lnSpc>
              <a:spcBef>
                <a:spcPts val="0"/>
              </a:spcBef>
              <a:spcAft>
                <a:spcPts val="0"/>
              </a:spcAft>
              <a:buClr>
                <a:schemeClr val="dk2"/>
              </a:buClr>
              <a:buSzPts val="1400"/>
              <a:buFont typeface="Lato"/>
              <a:buChar char="■"/>
              <a:defRPr sz="1400" b="0" i="0" u="none" strike="noStrike" cap="none">
                <a:solidFill>
                  <a:schemeClr val="dk2"/>
                </a:solidFill>
                <a:latin typeface="Lato"/>
                <a:ea typeface="Lato"/>
                <a:cs typeface="Lato"/>
                <a:sym typeface="Lato"/>
              </a:defRPr>
            </a:lvl3pPr>
            <a:lvl4pPr marL="1828800" marR="0" lvl="3" indent="-317500" algn="l" rtl="0">
              <a:lnSpc>
                <a:spcPct val="115000"/>
              </a:lnSpc>
              <a:spcBef>
                <a:spcPts val="0"/>
              </a:spcBef>
              <a:spcAft>
                <a:spcPts val="0"/>
              </a:spcAft>
              <a:buClr>
                <a:schemeClr val="dk2"/>
              </a:buClr>
              <a:buSzPts val="1400"/>
              <a:buFont typeface="Lato"/>
              <a:buChar char="●"/>
              <a:defRPr sz="1400" b="0" i="0" u="none" strike="noStrike" cap="none">
                <a:solidFill>
                  <a:schemeClr val="dk2"/>
                </a:solidFill>
                <a:latin typeface="Lato"/>
                <a:ea typeface="Lato"/>
                <a:cs typeface="Lato"/>
                <a:sym typeface="Lato"/>
              </a:defRPr>
            </a:lvl4pPr>
            <a:lvl5pPr marL="2286000" marR="0" lvl="4" indent="-317500" algn="l" rtl="0">
              <a:lnSpc>
                <a:spcPct val="115000"/>
              </a:lnSpc>
              <a:spcBef>
                <a:spcPts val="0"/>
              </a:spcBef>
              <a:spcAft>
                <a:spcPts val="0"/>
              </a:spcAft>
              <a:buClr>
                <a:schemeClr val="dk2"/>
              </a:buClr>
              <a:buSzPts val="1400"/>
              <a:buFont typeface="Lato"/>
              <a:buChar char="○"/>
              <a:defRPr sz="1400" b="0" i="0" u="none" strike="noStrike" cap="none">
                <a:solidFill>
                  <a:schemeClr val="dk2"/>
                </a:solidFill>
                <a:latin typeface="Lato"/>
                <a:ea typeface="Lato"/>
                <a:cs typeface="Lato"/>
                <a:sym typeface="Lato"/>
              </a:defRPr>
            </a:lvl5pPr>
            <a:lvl6pPr marL="2743200" marR="0" lvl="5" indent="-317500" algn="l" rtl="0">
              <a:lnSpc>
                <a:spcPct val="115000"/>
              </a:lnSpc>
              <a:spcBef>
                <a:spcPts val="0"/>
              </a:spcBef>
              <a:spcAft>
                <a:spcPts val="0"/>
              </a:spcAft>
              <a:buClr>
                <a:schemeClr val="dk2"/>
              </a:buClr>
              <a:buSzPts val="1400"/>
              <a:buFont typeface="Lato"/>
              <a:buChar char="■"/>
              <a:defRPr sz="1400" b="0" i="0" u="none" strike="noStrike" cap="none">
                <a:solidFill>
                  <a:schemeClr val="dk2"/>
                </a:solidFill>
                <a:latin typeface="Lato"/>
                <a:ea typeface="Lato"/>
                <a:cs typeface="Lato"/>
                <a:sym typeface="Lato"/>
              </a:defRPr>
            </a:lvl6pPr>
            <a:lvl7pPr marL="3200400" marR="0" lvl="6" indent="-317500" algn="l" rtl="0">
              <a:lnSpc>
                <a:spcPct val="115000"/>
              </a:lnSpc>
              <a:spcBef>
                <a:spcPts val="0"/>
              </a:spcBef>
              <a:spcAft>
                <a:spcPts val="0"/>
              </a:spcAft>
              <a:buClr>
                <a:schemeClr val="dk2"/>
              </a:buClr>
              <a:buSzPts val="1400"/>
              <a:buFont typeface="Lato"/>
              <a:buChar char="●"/>
              <a:defRPr sz="1400" b="0" i="0" u="none" strike="noStrike" cap="none">
                <a:solidFill>
                  <a:schemeClr val="dk2"/>
                </a:solidFill>
                <a:latin typeface="Lato"/>
                <a:ea typeface="Lato"/>
                <a:cs typeface="Lato"/>
                <a:sym typeface="Lato"/>
              </a:defRPr>
            </a:lvl7pPr>
            <a:lvl8pPr marL="3657600" marR="0" lvl="7" indent="-317500" algn="l" rtl="0">
              <a:lnSpc>
                <a:spcPct val="115000"/>
              </a:lnSpc>
              <a:spcBef>
                <a:spcPts val="0"/>
              </a:spcBef>
              <a:spcAft>
                <a:spcPts val="0"/>
              </a:spcAft>
              <a:buClr>
                <a:schemeClr val="dk2"/>
              </a:buClr>
              <a:buSzPts val="1400"/>
              <a:buFont typeface="Lato"/>
              <a:buChar char="○"/>
              <a:defRPr sz="1400" b="0" i="0" u="none" strike="noStrike" cap="none">
                <a:solidFill>
                  <a:schemeClr val="dk2"/>
                </a:solidFill>
                <a:latin typeface="Lato"/>
                <a:ea typeface="Lato"/>
                <a:cs typeface="Lato"/>
                <a:sym typeface="Lato"/>
              </a:defRPr>
            </a:lvl8pPr>
            <a:lvl9pPr marL="4114800" marR="0" lvl="8" indent="-317500" algn="l" rtl="0">
              <a:lnSpc>
                <a:spcPct val="115000"/>
              </a:lnSpc>
              <a:spcBef>
                <a:spcPts val="0"/>
              </a:spcBef>
              <a:spcAft>
                <a:spcPts val="0"/>
              </a:spcAft>
              <a:buClr>
                <a:schemeClr val="dk2"/>
              </a:buClr>
              <a:buSzPts val="1400"/>
              <a:buFont typeface="Lato"/>
              <a:buChar char="■"/>
              <a:defRPr sz="1400" b="0" i="0" u="none" strike="noStrike" cap="none">
                <a:solidFill>
                  <a:schemeClr val="dk2"/>
                </a:solidFill>
                <a:latin typeface="Lato"/>
                <a:ea typeface="Lato"/>
                <a:cs typeface="Lato"/>
                <a:sym typeface="Lato"/>
              </a:defRPr>
            </a:lvl9pPr>
          </a:lstStyle>
          <a:p>
            <a:pPr marL="0" indent="0">
              <a:spcAft>
                <a:spcPts val="1200"/>
              </a:spcAft>
              <a:buFont typeface="Lato"/>
              <a:buNone/>
            </a:pPr>
            <a:r>
              <a:rPr lang="en-US" b="1" dirty="0"/>
              <a:t>Business intelligence </a:t>
            </a:r>
            <a:r>
              <a:rPr lang="en-US" dirty="0"/>
              <a:t>This is a set of strategies for identifying, extracting, analyzing, managing, and delivering important trends relevant to business metrics.</a:t>
            </a:r>
          </a:p>
        </p:txBody>
      </p:sp>
    </p:spTree>
    <p:extLst>
      <p:ext uri="{BB962C8B-B14F-4D97-AF65-F5344CB8AC3E}">
        <p14:creationId xmlns:p14="http://schemas.microsoft.com/office/powerpoint/2010/main" val="360924758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342900">
              <a:spcAft>
                <a:spcPts val="1200"/>
              </a:spcAft>
            </a:pPr>
            <a:r>
              <a:rPr lang="en-US" sz="1800" dirty="0"/>
              <a:t>Concept and aim of Business </a:t>
            </a:r>
          </a:p>
          <a:p>
            <a:pPr marL="0" indent="0">
              <a:spcAft>
                <a:spcPts val="1200"/>
              </a:spcAft>
              <a:buNone/>
            </a:pPr>
            <a:r>
              <a:rPr lang="en-US" sz="1800" dirty="0"/>
              <a:t>Intelligence</a:t>
            </a:r>
          </a:p>
          <a:p>
            <a:pPr marL="342900">
              <a:spcAft>
                <a:spcPts val="1200"/>
              </a:spcAft>
            </a:pPr>
            <a:endParaRPr dirty="0"/>
          </a:p>
        </p:txBody>
      </p:sp>
      <p:pic>
        <p:nvPicPr>
          <p:cNvPr id="94" name="Google Shape;94;p18"/>
          <p:cNvPicPr preferRelativeResize="0"/>
          <p:nvPr/>
        </p:nvPicPr>
        <p:blipFill rotWithShape="1">
          <a:blip r:embed="rId3">
            <a:alphaModFix/>
          </a:blip>
          <a:srcRect/>
          <a:stretch/>
        </p:blipFill>
        <p:spPr>
          <a:xfrm>
            <a:off x="6858000" y="4381500"/>
            <a:ext cx="2286000" cy="762000"/>
          </a:xfrm>
          <a:prstGeom prst="rect">
            <a:avLst/>
          </a:prstGeom>
          <a:noFill/>
          <a:ln>
            <a:noFill/>
          </a:ln>
        </p:spPr>
      </p:pic>
      <p:pic>
        <p:nvPicPr>
          <p:cNvPr id="5" name="Picture 2">
            <a:extLst>
              <a:ext uri="{FF2B5EF4-FFF2-40B4-BE49-F238E27FC236}">
                <a16:creationId xmlns:a16="http://schemas.microsoft.com/office/drawing/2014/main" id="{93401CC2-4E7E-4D2E-A6AE-EF7E62AABB8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888" y="0"/>
            <a:ext cx="1719416" cy="737419"/>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Future of Business Intelligence (BI) for 2023">
            <a:extLst>
              <a:ext uri="{FF2B5EF4-FFF2-40B4-BE49-F238E27FC236}">
                <a16:creationId xmlns:a16="http://schemas.microsoft.com/office/drawing/2014/main" id="{9BA56B4F-17BD-89B1-91F6-7A412934DF6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6481"/>
          <a:stretch/>
        </p:blipFill>
        <p:spPr bwMode="auto">
          <a:xfrm>
            <a:off x="3902923" y="596201"/>
            <a:ext cx="5161189" cy="35777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667959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8"/>
          <p:cNvSpPr txBox="1">
            <a:spLocks noGrp="1"/>
          </p:cNvSpPr>
          <p:nvPr>
            <p:ph type="body" idx="1"/>
          </p:nvPr>
        </p:nvSpPr>
        <p:spPr>
          <a:xfrm>
            <a:off x="311700" y="1152475"/>
            <a:ext cx="3411214" cy="3416400"/>
          </a:xfrm>
          <a:prstGeom prst="rect">
            <a:avLst/>
          </a:prstGeom>
        </p:spPr>
        <p:txBody>
          <a:bodyPr spcFirstLastPara="1" wrap="square" lIns="91425" tIns="91425" rIns="91425" bIns="91425" anchor="t" anchorCtr="0">
            <a:normAutofit fontScale="70000" lnSpcReduction="20000"/>
          </a:bodyPr>
          <a:lstStyle/>
          <a:p>
            <a:pPr marL="342900">
              <a:spcAft>
                <a:spcPts val="1200"/>
              </a:spcAft>
            </a:pPr>
            <a:r>
              <a:rPr lang="en-US" sz="1800" dirty="0"/>
              <a:t>Artificial Intelligence</a:t>
            </a:r>
          </a:p>
          <a:p>
            <a:pPr marL="342900">
              <a:spcAft>
                <a:spcPts val="1200"/>
              </a:spcAft>
            </a:pPr>
            <a:r>
              <a:rPr lang="en-US" sz="1800" dirty="0"/>
              <a:t>Artificial intelligence (AI) is concerned with the development of models that enable a computer to “think” and learn by itself through the feeding of relevant data. There are two types of AI: narrow and general. According to </a:t>
            </a:r>
            <a:r>
              <a:rPr lang="en-US" sz="1800" dirty="0" err="1"/>
              <a:t>Hackernoon</a:t>
            </a:r>
            <a:r>
              <a:rPr lang="en-US" sz="1800" dirty="0"/>
              <a:t> (2018), “narrow AI refers to AI which is able to handle just one particular task. General AI is something altogether more sophisticated. This refers to a system which is able to cope with any generalized task which is asked of it, much like a human.”</a:t>
            </a:r>
          </a:p>
          <a:p>
            <a:pPr marL="342900">
              <a:spcAft>
                <a:spcPts val="1200"/>
              </a:spcAft>
            </a:pPr>
            <a:endParaRPr dirty="0"/>
          </a:p>
        </p:txBody>
      </p:sp>
      <p:pic>
        <p:nvPicPr>
          <p:cNvPr id="94" name="Google Shape;94;p18"/>
          <p:cNvPicPr preferRelativeResize="0"/>
          <p:nvPr/>
        </p:nvPicPr>
        <p:blipFill rotWithShape="1">
          <a:blip r:embed="rId3">
            <a:alphaModFix/>
          </a:blip>
          <a:srcRect/>
          <a:stretch/>
        </p:blipFill>
        <p:spPr>
          <a:xfrm>
            <a:off x="6858000" y="4381500"/>
            <a:ext cx="2286000" cy="762000"/>
          </a:xfrm>
          <a:prstGeom prst="rect">
            <a:avLst/>
          </a:prstGeom>
          <a:noFill/>
          <a:ln>
            <a:noFill/>
          </a:ln>
        </p:spPr>
      </p:pic>
      <p:pic>
        <p:nvPicPr>
          <p:cNvPr id="5" name="Picture 2">
            <a:extLst>
              <a:ext uri="{FF2B5EF4-FFF2-40B4-BE49-F238E27FC236}">
                <a16:creationId xmlns:a16="http://schemas.microsoft.com/office/drawing/2014/main" id="{93401CC2-4E7E-4D2E-A6AE-EF7E62AABB8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888" y="0"/>
            <a:ext cx="1719416" cy="737419"/>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What is Artificial Intelligence ( AI) in 2023?- Great Learning">
            <a:extLst>
              <a:ext uri="{FF2B5EF4-FFF2-40B4-BE49-F238E27FC236}">
                <a16:creationId xmlns:a16="http://schemas.microsoft.com/office/drawing/2014/main" id="{90A733B6-6997-4A2F-CA1A-8F789D74EDB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41725" y="0"/>
            <a:ext cx="5502275"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518798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342900">
              <a:spcAft>
                <a:spcPts val="1200"/>
              </a:spcAft>
            </a:pPr>
            <a:r>
              <a:rPr lang="en-US" sz="1800" dirty="0"/>
              <a:t>Machine learning :</a:t>
            </a:r>
          </a:p>
          <a:p>
            <a:pPr marL="342900">
              <a:spcAft>
                <a:spcPts val="1200"/>
              </a:spcAft>
            </a:pPr>
            <a:r>
              <a:rPr lang="en-US" sz="1800" dirty="0"/>
              <a:t>Machine learning is a subset of artificial intelligence in which numerical models are developed in order to predict the probability of a future event or new data record. The prediction result is expressed in the form of a probability between 0 and 100 percent, a probability density function, or a number with associated uncertainty. Results are evaluated using predefined accuracy metrics and then transformed into a business decision using a given objective and key performance indicators.</a:t>
            </a:r>
          </a:p>
          <a:p>
            <a:pPr marL="342900">
              <a:spcAft>
                <a:spcPts val="1200"/>
              </a:spcAft>
            </a:pPr>
            <a:endParaRPr lang="en-US" sz="1800" dirty="0"/>
          </a:p>
          <a:p>
            <a:pPr marL="342900">
              <a:spcAft>
                <a:spcPts val="1200"/>
              </a:spcAft>
            </a:pPr>
            <a:endParaRPr dirty="0"/>
          </a:p>
        </p:txBody>
      </p:sp>
      <p:pic>
        <p:nvPicPr>
          <p:cNvPr id="94" name="Google Shape;94;p18"/>
          <p:cNvPicPr preferRelativeResize="0"/>
          <p:nvPr/>
        </p:nvPicPr>
        <p:blipFill rotWithShape="1">
          <a:blip r:embed="rId3">
            <a:alphaModFix/>
          </a:blip>
          <a:srcRect/>
          <a:stretch/>
        </p:blipFill>
        <p:spPr>
          <a:xfrm>
            <a:off x="6858000" y="4381500"/>
            <a:ext cx="2286000" cy="762000"/>
          </a:xfrm>
          <a:prstGeom prst="rect">
            <a:avLst/>
          </a:prstGeom>
          <a:noFill/>
          <a:ln>
            <a:noFill/>
          </a:ln>
        </p:spPr>
      </p:pic>
      <p:pic>
        <p:nvPicPr>
          <p:cNvPr id="5" name="Picture 2">
            <a:extLst>
              <a:ext uri="{FF2B5EF4-FFF2-40B4-BE49-F238E27FC236}">
                <a16:creationId xmlns:a16="http://schemas.microsoft.com/office/drawing/2014/main" id="{93401CC2-4E7E-4D2E-A6AE-EF7E62AABB8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888" y="0"/>
            <a:ext cx="1719416" cy="7374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022098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342900">
              <a:spcAft>
                <a:spcPts val="1200"/>
              </a:spcAft>
            </a:pPr>
            <a:r>
              <a:rPr lang="en-US" sz="1800" dirty="0"/>
              <a:t>Machine learning :</a:t>
            </a:r>
          </a:p>
          <a:p>
            <a:pPr marL="342900">
              <a:spcAft>
                <a:spcPts val="1200"/>
              </a:spcAft>
            </a:pPr>
            <a:endParaRPr lang="en-US" sz="1800" dirty="0"/>
          </a:p>
          <a:p>
            <a:pPr marL="342900">
              <a:spcAft>
                <a:spcPts val="1200"/>
              </a:spcAft>
            </a:pPr>
            <a:endParaRPr dirty="0"/>
          </a:p>
        </p:txBody>
      </p:sp>
      <p:pic>
        <p:nvPicPr>
          <p:cNvPr id="94" name="Google Shape;94;p18"/>
          <p:cNvPicPr preferRelativeResize="0"/>
          <p:nvPr/>
        </p:nvPicPr>
        <p:blipFill rotWithShape="1">
          <a:blip r:embed="rId3">
            <a:alphaModFix/>
          </a:blip>
          <a:srcRect/>
          <a:stretch/>
        </p:blipFill>
        <p:spPr>
          <a:xfrm>
            <a:off x="6858000" y="4381500"/>
            <a:ext cx="2286000" cy="762000"/>
          </a:xfrm>
          <a:prstGeom prst="rect">
            <a:avLst/>
          </a:prstGeom>
          <a:noFill/>
          <a:ln>
            <a:noFill/>
          </a:ln>
        </p:spPr>
      </p:pic>
      <p:pic>
        <p:nvPicPr>
          <p:cNvPr id="5" name="Picture 2">
            <a:extLst>
              <a:ext uri="{FF2B5EF4-FFF2-40B4-BE49-F238E27FC236}">
                <a16:creationId xmlns:a16="http://schemas.microsoft.com/office/drawing/2014/main" id="{93401CC2-4E7E-4D2E-A6AE-EF7E62AABB8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888" y="0"/>
            <a:ext cx="1719416" cy="737419"/>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descr="What Is Machine Learning: Definition, Types, Applications and Examples -  Potentia Analytics">
            <a:extLst>
              <a:ext uri="{FF2B5EF4-FFF2-40B4-BE49-F238E27FC236}">
                <a16:creationId xmlns:a16="http://schemas.microsoft.com/office/drawing/2014/main" id="{E23F92D6-6252-863D-6157-88B094C25A0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49112" y="0"/>
            <a:ext cx="5715000" cy="4943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834818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342900">
              <a:spcAft>
                <a:spcPts val="1200"/>
              </a:spcAft>
            </a:pPr>
            <a:r>
              <a:rPr lang="en-US" sz="1800" dirty="0"/>
              <a:t>Machine learning :</a:t>
            </a:r>
          </a:p>
          <a:p>
            <a:pPr marL="342900">
              <a:spcAft>
                <a:spcPts val="1200"/>
              </a:spcAft>
            </a:pPr>
            <a:r>
              <a:rPr lang="en-US" sz="1800" dirty="0"/>
              <a:t>Unsupervised learning This is a blind machine learning task of inferring a binary function (on/ off) where the target output is not defined. </a:t>
            </a:r>
          </a:p>
          <a:p>
            <a:pPr marL="342900">
              <a:spcAft>
                <a:spcPts val="1200"/>
              </a:spcAft>
            </a:pPr>
            <a:r>
              <a:rPr lang="en-US" sz="1800" dirty="0"/>
              <a:t>There is a third type of machine learning, called reinforcement learning. An objective is defined, and the computer learns the best approach to achieve this objective.</a:t>
            </a:r>
          </a:p>
          <a:p>
            <a:pPr marL="342900">
              <a:spcAft>
                <a:spcPts val="1200"/>
              </a:spcAft>
            </a:pPr>
            <a:endParaRPr lang="en-US" sz="1800" dirty="0"/>
          </a:p>
          <a:p>
            <a:pPr marL="342900">
              <a:spcAft>
                <a:spcPts val="1200"/>
              </a:spcAft>
            </a:pPr>
            <a:endParaRPr dirty="0"/>
          </a:p>
        </p:txBody>
      </p:sp>
      <p:pic>
        <p:nvPicPr>
          <p:cNvPr id="94" name="Google Shape;94;p18"/>
          <p:cNvPicPr preferRelativeResize="0"/>
          <p:nvPr/>
        </p:nvPicPr>
        <p:blipFill rotWithShape="1">
          <a:blip r:embed="rId3">
            <a:alphaModFix/>
          </a:blip>
          <a:srcRect/>
          <a:stretch/>
        </p:blipFill>
        <p:spPr>
          <a:xfrm>
            <a:off x="6858000" y="4381500"/>
            <a:ext cx="2286000" cy="762000"/>
          </a:xfrm>
          <a:prstGeom prst="rect">
            <a:avLst/>
          </a:prstGeom>
          <a:noFill/>
          <a:ln>
            <a:noFill/>
          </a:ln>
        </p:spPr>
      </p:pic>
      <p:pic>
        <p:nvPicPr>
          <p:cNvPr id="5" name="Picture 2">
            <a:extLst>
              <a:ext uri="{FF2B5EF4-FFF2-40B4-BE49-F238E27FC236}">
                <a16:creationId xmlns:a16="http://schemas.microsoft.com/office/drawing/2014/main" id="{93401CC2-4E7E-4D2E-A6AE-EF7E62AABB8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888" y="0"/>
            <a:ext cx="1719416" cy="7374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624983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8"/>
          <p:cNvSpPr txBox="1">
            <a:spLocks noGrp="1"/>
          </p:cNvSpPr>
          <p:nvPr>
            <p:ph type="body" idx="1"/>
          </p:nvPr>
        </p:nvSpPr>
        <p:spPr>
          <a:xfrm>
            <a:off x="311700" y="1152475"/>
            <a:ext cx="3861157" cy="3416400"/>
          </a:xfrm>
          <a:prstGeom prst="rect">
            <a:avLst/>
          </a:prstGeom>
        </p:spPr>
        <p:txBody>
          <a:bodyPr spcFirstLastPara="1" wrap="square" lIns="91425" tIns="91425" rIns="91425" bIns="91425" anchor="t" anchorCtr="0">
            <a:normAutofit fontScale="85000" lnSpcReduction="10000"/>
          </a:bodyPr>
          <a:lstStyle/>
          <a:p>
            <a:pPr marL="342900">
              <a:spcAft>
                <a:spcPts val="1200"/>
              </a:spcAft>
            </a:pPr>
            <a:r>
              <a:rPr lang="en-US" sz="1800" dirty="0"/>
              <a:t>Training and testing sets</a:t>
            </a:r>
          </a:p>
          <a:p>
            <a:pPr marL="342900">
              <a:spcAft>
                <a:spcPts val="1200"/>
              </a:spcAft>
            </a:pPr>
            <a:r>
              <a:rPr lang="en-US" sz="1800" dirty="0"/>
              <a:t>The training set is comprised of the particular records in a dataset that are used by the machine learning model to build a predictive mathematical function. The testing set is made up of different records in a dataset that are used to measure the performance of the machine learning model that has been developed.</a:t>
            </a:r>
          </a:p>
          <a:p>
            <a:pPr marL="342900">
              <a:spcAft>
                <a:spcPts val="1200"/>
              </a:spcAft>
            </a:pPr>
            <a:endParaRPr lang="en-US" sz="1800" dirty="0"/>
          </a:p>
          <a:p>
            <a:pPr marL="342900">
              <a:spcAft>
                <a:spcPts val="1200"/>
              </a:spcAft>
            </a:pPr>
            <a:endParaRPr dirty="0"/>
          </a:p>
        </p:txBody>
      </p:sp>
      <p:pic>
        <p:nvPicPr>
          <p:cNvPr id="94" name="Google Shape;94;p18"/>
          <p:cNvPicPr preferRelativeResize="0"/>
          <p:nvPr/>
        </p:nvPicPr>
        <p:blipFill rotWithShape="1">
          <a:blip r:embed="rId3">
            <a:alphaModFix/>
          </a:blip>
          <a:srcRect/>
          <a:stretch/>
        </p:blipFill>
        <p:spPr>
          <a:xfrm>
            <a:off x="6858000" y="4381500"/>
            <a:ext cx="2286000" cy="762000"/>
          </a:xfrm>
          <a:prstGeom prst="rect">
            <a:avLst/>
          </a:prstGeom>
          <a:noFill/>
          <a:ln>
            <a:noFill/>
          </a:ln>
        </p:spPr>
      </p:pic>
      <p:pic>
        <p:nvPicPr>
          <p:cNvPr id="5" name="Picture 2">
            <a:extLst>
              <a:ext uri="{FF2B5EF4-FFF2-40B4-BE49-F238E27FC236}">
                <a16:creationId xmlns:a16="http://schemas.microsoft.com/office/drawing/2014/main" id="{93401CC2-4E7E-4D2E-A6AE-EF7E62AABB8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888" y="0"/>
            <a:ext cx="1719416" cy="737419"/>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descr="How to Train and Test Data Like a Pro - SDS Club">
            <a:extLst>
              <a:ext uri="{FF2B5EF4-FFF2-40B4-BE49-F238E27FC236}">
                <a16:creationId xmlns:a16="http://schemas.microsoft.com/office/drawing/2014/main" id="{CDB7FE57-0A28-1979-AA1F-36574403D9F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81500" y="697347"/>
            <a:ext cx="4762500" cy="3476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548631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342900">
              <a:spcAft>
                <a:spcPts val="1200"/>
              </a:spcAft>
            </a:pPr>
            <a:r>
              <a:rPr lang="en-US" sz="1800" dirty="0"/>
              <a:t>Types of errors </a:t>
            </a:r>
          </a:p>
          <a:p>
            <a:pPr marL="342900">
              <a:spcAft>
                <a:spcPts val="1200"/>
              </a:spcAft>
            </a:pPr>
            <a:endParaRPr dirty="0"/>
          </a:p>
        </p:txBody>
      </p:sp>
      <p:pic>
        <p:nvPicPr>
          <p:cNvPr id="94" name="Google Shape;94;p18"/>
          <p:cNvPicPr preferRelativeResize="0"/>
          <p:nvPr/>
        </p:nvPicPr>
        <p:blipFill rotWithShape="1">
          <a:blip r:embed="rId3">
            <a:alphaModFix/>
          </a:blip>
          <a:srcRect/>
          <a:stretch/>
        </p:blipFill>
        <p:spPr>
          <a:xfrm>
            <a:off x="6858000" y="4381500"/>
            <a:ext cx="2286000" cy="762000"/>
          </a:xfrm>
          <a:prstGeom prst="rect">
            <a:avLst/>
          </a:prstGeom>
          <a:noFill/>
          <a:ln>
            <a:noFill/>
          </a:ln>
        </p:spPr>
      </p:pic>
      <p:pic>
        <p:nvPicPr>
          <p:cNvPr id="5" name="Picture 2">
            <a:extLst>
              <a:ext uri="{FF2B5EF4-FFF2-40B4-BE49-F238E27FC236}">
                <a16:creationId xmlns:a16="http://schemas.microsoft.com/office/drawing/2014/main" id="{93401CC2-4E7E-4D2E-A6AE-EF7E62AABB8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888" y="0"/>
            <a:ext cx="1719416" cy="737419"/>
          </a:xfrm>
          <a:prstGeom prst="rect">
            <a:avLst/>
          </a:prstGeom>
          <a:noFill/>
          <a:extLst>
            <a:ext uri="{909E8E84-426E-40DD-AFC4-6F175D3DCCD1}">
              <a14:hiddenFill xmlns:a14="http://schemas.microsoft.com/office/drawing/2010/main">
                <a:solidFill>
                  <a:srgbClr val="FFFFFF"/>
                </a:solidFill>
              </a14:hiddenFill>
            </a:ext>
          </a:extLst>
        </p:spPr>
      </p:pic>
      <p:pic>
        <p:nvPicPr>
          <p:cNvPr id="8194" name="Picture 2" descr="Type I &amp; Type II Errors | Differences, Examples, Visualizations">
            <a:extLst>
              <a:ext uri="{FF2B5EF4-FFF2-40B4-BE49-F238E27FC236}">
                <a16:creationId xmlns:a16="http://schemas.microsoft.com/office/drawing/2014/main" id="{28484E86-D627-3E61-72CA-8850640DECE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7483"/>
          <a:stretch/>
        </p:blipFill>
        <p:spPr bwMode="auto">
          <a:xfrm>
            <a:off x="2375758" y="309686"/>
            <a:ext cx="6545085" cy="36164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812271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342900">
              <a:spcAft>
                <a:spcPts val="1200"/>
              </a:spcAft>
            </a:pPr>
            <a:r>
              <a:rPr lang="en-US" sz="1800" dirty="0"/>
              <a:t>Definition and objective of Dimensionality reduction:</a:t>
            </a:r>
          </a:p>
          <a:p>
            <a:pPr marL="342900">
              <a:spcAft>
                <a:spcPts val="1200"/>
              </a:spcAft>
            </a:pPr>
            <a:r>
              <a:rPr lang="en-US" sz="1800" dirty="0"/>
              <a:t>The process of reducing a dataset to a list of selected variables while ensuring that it conveys similar information is called dimensionality reduction. The list of selected variables excludes those variables which are redundant and/or have little influence on the changeability of the dataset. The objective of applying dimensionality reduction is to simplify the computational cost required to develop the machine learning model. </a:t>
            </a:r>
          </a:p>
          <a:p>
            <a:pPr marL="342900">
              <a:spcAft>
                <a:spcPts val="1200"/>
              </a:spcAft>
            </a:pPr>
            <a:endParaRPr dirty="0"/>
          </a:p>
        </p:txBody>
      </p:sp>
      <p:pic>
        <p:nvPicPr>
          <p:cNvPr id="94" name="Google Shape;94;p18"/>
          <p:cNvPicPr preferRelativeResize="0"/>
          <p:nvPr/>
        </p:nvPicPr>
        <p:blipFill rotWithShape="1">
          <a:blip r:embed="rId3">
            <a:alphaModFix/>
          </a:blip>
          <a:srcRect/>
          <a:stretch/>
        </p:blipFill>
        <p:spPr>
          <a:xfrm>
            <a:off x="6858000" y="4381500"/>
            <a:ext cx="2286000" cy="762000"/>
          </a:xfrm>
          <a:prstGeom prst="rect">
            <a:avLst/>
          </a:prstGeom>
          <a:noFill/>
          <a:ln>
            <a:noFill/>
          </a:ln>
        </p:spPr>
      </p:pic>
      <p:pic>
        <p:nvPicPr>
          <p:cNvPr id="5" name="Picture 2">
            <a:extLst>
              <a:ext uri="{FF2B5EF4-FFF2-40B4-BE49-F238E27FC236}">
                <a16:creationId xmlns:a16="http://schemas.microsoft.com/office/drawing/2014/main" id="{93401CC2-4E7E-4D2E-A6AE-EF7E62AABB8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888" y="0"/>
            <a:ext cx="1719416" cy="7374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47493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8"/>
          <p:cNvSpPr txBox="1">
            <a:spLocks noGrp="1"/>
          </p:cNvSpPr>
          <p:nvPr>
            <p:ph type="body" idx="1"/>
          </p:nvPr>
        </p:nvSpPr>
        <p:spPr>
          <a:xfrm>
            <a:off x="311700" y="1152475"/>
            <a:ext cx="1771100" cy="3416400"/>
          </a:xfrm>
          <a:prstGeom prst="rect">
            <a:avLst/>
          </a:prstGeom>
        </p:spPr>
        <p:txBody>
          <a:bodyPr spcFirstLastPara="1" wrap="square" lIns="91425" tIns="91425" rIns="91425" bIns="91425" anchor="t" anchorCtr="0">
            <a:normAutofit fontScale="77500" lnSpcReduction="20000"/>
          </a:bodyPr>
          <a:lstStyle/>
          <a:p>
            <a:pPr marL="342900">
              <a:spcAft>
                <a:spcPts val="1200"/>
              </a:spcAft>
            </a:pPr>
            <a:r>
              <a:rPr lang="en-US" dirty="0"/>
              <a:t>Standard deviation: </a:t>
            </a:r>
          </a:p>
          <a:p>
            <a:pPr marL="342900">
              <a:spcAft>
                <a:spcPts val="1200"/>
              </a:spcAft>
            </a:pPr>
            <a:r>
              <a:rPr lang="en-US" dirty="0"/>
              <a:t>Standard deviation This is a measure for how spread apart data values are. It is typically applied for normally-distributed data.</a:t>
            </a:r>
          </a:p>
          <a:p>
            <a:pPr marL="342900">
              <a:spcAft>
                <a:spcPts val="1200"/>
              </a:spcAft>
            </a:pPr>
            <a:endParaRPr dirty="0"/>
          </a:p>
        </p:txBody>
      </p:sp>
      <p:pic>
        <p:nvPicPr>
          <p:cNvPr id="94" name="Google Shape;94;p18"/>
          <p:cNvPicPr preferRelativeResize="0"/>
          <p:nvPr/>
        </p:nvPicPr>
        <p:blipFill rotWithShape="1">
          <a:blip r:embed="rId3">
            <a:alphaModFix/>
          </a:blip>
          <a:srcRect/>
          <a:stretch/>
        </p:blipFill>
        <p:spPr>
          <a:xfrm>
            <a:off x="6858000" y="4381500"/>
            <a:ext cx="2286000" cy="762000"/>
          </a:xfrm>
          <a:prstGeom prst="rect">
            <a:avLst/>
          </a:prstGeom>
          <a:noFill/>
          <a:ln>
            <a:noFill/>
          </a:ln>
        </p:spPr>
      </p:pic>
      <p:pic>
        <p:nvPicPr>
          <p:cNvPr id="5" name="Picture 2">
            <a:extLst>
              <a:ext uri="{FF2B5EF4-FFF2-40B4-BE49-F238E27FC236}">
                <a16:creationId xmlns:a16="http://schemas.microsoft.com/office/drawing/2014/main" id="{93401CC2-4E7E-4D2E-A6AE-EF7E62AABB8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888" y="0"/>
            <a:ext cx="1719416" cy="737419"/>
          </a:xfrm>
          <a:prstGeom prst="rect">
            <a:avLst/>
          </a:prstGeom>
          <a:noFill/>
          <a:extLst>
            <a:ext uri="{909E8E84-426E-40DD-AFC4-6F175D3DCCD1}">
              <a14:hiddenFill xmlns:a14="http://schemas.microsoft.com/office/drawing/2010/main">
                <a:solidFill>
                  <a:srgbClr val="FFFFFF"/>
                </a:solidFill>
              </a14:hiddenFill>
            </a:ext>
          </a:extLst>
        </p:spPr>
      </p:pic>
      <p:pic>
        <p:nvPicPr>
          <p:cNvPr id="10242" name="Picture 2" descr="How To Calculate The Standard Deviation - YouTube">
            <a:extLst>
              <a:ext uri="{FF2B5EF4-FFF2-40B4-BE49-F238E27FC236}">
                <a16:creationId xmlns:a16="http://schemas.microsoft.com/office/drawing/2014/main" id="{76D072C2-077F-2272-2050-07F483F0939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16629" y="389826"/>
            <a:ext cx="6727371" cy="37841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119996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342900">
              <a:spcAft>
                <a:spcPts val="1200"/>
              </a:spcAft>
            </a:pPr>
            <a:r>
              <a:rPr lang="en-US" sz="1800" dirty="0"/>
              <a:t>Explanation of sensitivity and specificity </a:t>
            </a:r>
          </a:p>
          <a:p>
            <a:pPr marL="607060" marR="1689100" indent="0">
              <a:lnSpc>
                <a:spcPct val="111000"/>
              </a:lnSpc>
              <a:spcBef>
                <a:spcPts val="495"/>
              </a:spcBef>
              <a:spcAft>
                <a:spcPts val="0"/>
              </a:spcAft>
              <a:buNone/>
            </a:pPr>
            <a:r>
              <a:rPr lang="en-US" sz="1800" dirty="0">
                <a:solidFill>
                  <a:srgbClr val="231F20"/>
                </a:solidFill>
                <a:effectLst/>
                <a:latin typeface="Trebuchet MS" panose="020B0603020202020204" pitchFamily="34" charset="0"/>
                <a:ea typeface="Trebuchet MS" panose="020B0603020202020204" pitchFamily="34" charset="0"/>
                <a:cs typeface="Trebuchet MS" panose="020B0603020202020204" pitchFamily="34" charset="0"/>
              </a:rPr>
              <a:t>Sensitivity</a:t>
            </a:r>
            <a:r>
              <a:rPr lang="en-US" sz="1800" spc="205" dirty="0">
                <a:solidFill>
                  <a:srgbClr val="231F20"/>
                </a:solidFill>
                <a:effectLst/>
                <a:latin typeface="Trebuchet MS" panose="020B0603020202020204" pitchFamily="34" charset="0"/>
                <a:ea typeface="Trebuchet MS" panose="020B0603020202020204" pitchFamily="34" charset="0"/>
                <a:cs typeface="Trebuchet MS" panose="020B0603020202020204" pitchFamily="34" charset="0"/>
              </a:rPr>
              <a:t> </a:t>
            </a:r>
            <a:r>
              <a:rPr lang="en-US" sz="1800" dirty="0">
                <a:solidFill>
                  <a:srgbClr val="231F20"/>
                </a:solidFill>
                <a:effectLst/>
                <a:latin typeface="Trebuchet MS" panose="020B0603020202020204" pitchFamily="34" charset="0"/>
                <a:ea typeface="Trebuchet MS" panose="020B0603020202020204" pitchFamily="34" charset="0"/>
                <a:cs typeface="Trebuchet MS" panose="020B0603020202020204" pitchFamily="34" charset="0"/>
              </a:rPr>
              <a:t>and</a:t>
            </a:r>
            <a:r>
              <a:rPr lang="en-US" sz="1800" spc="205" dirty="0">
                <a:solidFill>
                  <a:srgbClr val="231F20"/>
                </a:solidFill>
                <a:effectLst/>
                <a:latin typeface="Trebuchet MS" panose="020B0603020202020204" pitchFamily="34" charset="0"/>
                <a:ea typeface="Trebuchet MS" panose="020B0603020202020204" pitchFamily="34" charset="0"/>
                <a:cs typeface="Trebuchet MS" panose="020B0603020202020204" pitchFamily="34" charset="0"/>
              </a:rPr>
              <a:t> </a:t>
            </a:r>
            <a:r>
              <a:rPr lang="en-US" sz="1800" dirty="0">
                <a:solidFill>
                  <a:srgbClr val="231F20"/>
                </a:solidFill>
                <a:effectLst/>
                <a:latin typeface="Trebuchet MS" panose="020B0603020202020204" pitchFamily="34" charset="0"/>
                <a:ea typeface="Trebuchet MS" panose="020B0603020202020204" pitchFamily="34" charset="0"/>
                <a:cs typeface="Trebuchet MS" panose="020B0603020202020204" pitchFamily="34" charset="0"/>
              </a:rPr>
              <a:t>specificity</a:t>
            </a:r>
            <a:r>
              <a:rPr lang="en-US" sz="1800" spc="210" dirty="0">
                <a:solidFill>
                  <a:srgbClr val="231F20"/>
                </a:solidFill>
                <a:effectLst/>
                <a:latin typeface="Trebuchet MS" panose="020B0603020202020204" pitchFamily="34" charset="0"/>
                <a:ea typeface="Trebuchet MS" panose="020B0603020202020204" pitchFamily="34" charset="0"/>
                <a:cs typeface="Trebuchet MS" panose="020B0603020202020204" pitchFamily="34" charset="0"/>
              </a:rPr>
              <a:t> </a:t>
            </a:r>
            <a:r>
              <a:rPr lang="en-US" sz="1800" dirty="0">
                <a:solidFill>
                  <a:srgbClr val="231F20"/>
                </a:solidFill>
                <a:effectLst/>
                <a:latin typeface="Trebuchet MS" panose="020B0603020202020204" pitchFamily="34" charset="0"/>
                <a:ea typeface="Trebuchet MS" panose="020B0603020202020204" pitchFamily="34" charset="0"/>
                <a:cs typeface="Trebuchet MS" panose="020B0603020202020204" pitchFamily="34" charset="0"/>
              </a:rPr>
              <a:t>represent</a:t>
            </a:r>
            <a:r>
              <a:rPr lang="en-US" sz="1800" spc="205" dirty="0">
                <a:solidFill>
                  <a:srgbClr val="231F20"/>
                </a:solidFill>
                <a:effectLst/>
                <a:latin typeface="Trebuchet MS" panose="020B0603020202020204" pitchFamily="34" charset="0"/>
                <a:ea typeface="Trebuchet MS" panose="020B0603020202020204" pitchFamily="34" charset="0"/>
                <a:cs typeface="Trebuchet MS" panose="020B0603020202020204" pitchFamily="34" charset="0"/>
              </a:rPr>
              <a:t> </a:t>
            </a:r>
            <a:r>
              <a:rPr lang="en-US" sz="1800" dirty="0">
                <a:solidFill>
                  <a:srgbClr val="231F20"/>
                </a:solidFill>
                <a:effectLst/>
                <a:latin typeface="Trebuchet MS" panose="020B0603020202020204" pitchFamily="34" charset="0"/>
                <a:ea typeface="Trebuchet MS" panose="020B0603020202020204" pitchFamily="34" charset="0"/>
                <a:cs typeface="Trebuchet MS" panose="020B0603020202020204" pitchFamily="34" charset="0"/>
              </a:rPr>
              <a:t>the</a:t>
            </a:r>
            <a:r>
              <a:rPr lang="en-US" sz="1800" spc="210" dirty="0">
                <a:solidFill>
                  <a:srgbClr val="231F20"/>
                </a:solidFill>
                <a:effectLst/>
                <a:latin typeface="Trebuchet MS" panose="020B0603020202020204" pitchFamily="34" charset="0"/>
                <a:ea typeface="Trebuchet MS" panose="020B0603020202020204" pitchFamily="34" charset="0"/>
                <a:cs typeface="Trebuchet MS" panose="020B0603020202020204" pitchFamily="34" charset="0"/>
              </a:rPr>
              <a:t> </a:t>
            </a:r>
            <a:r>
              <a:rPr lang="en-US" sz="1800" dirty="0">
                <a:solidFill>
                  <a:srgbClr val="231F20"/>
                </a:solidFill>
                <a:effectLst/>
                <a:latin typeface="Trebuchet MS" panose="020B0603020202020204" pitchFamily="34" charset="0"/>
                <a:ea typeface="Trebuchet MS" panose="020B0603020202020204" pitchFamily="34" charset="0"/>
                <a:cs typeface="Trebuchet MS" panose="020B0603020202020204" pitchFamily="34" charset="0"/>
              </a:rPr>
              <a:t>true</a:t>
            </a:r>
            <a:r>
              <a:rPr lang="en-US" sz="1800" spc="205" dirty="0">
                <a:solidFill>
                  <a:srgbClr val="231F20"/>
                </a:solidFill>
                <a:effectLst/>
                <a:latin typeface="Trebuchet MS" panose="020B0603020202020204" pitchFamily="34" charset="0"/>
                <a:ea typeface="Trebuchet MS" panose="020B0603020202020204" pitchFamily="34" charset="0"/>
                <a:cs typeface="Trebuchet MS" panose="020B0603020202020204" pitchFamily="34" charset="0"/>
              </a:rPr>
              <a:t> </a:t>
            </a:r>
            <a:r>
              <a:rPr lang="en-US" sz="1800" dirty="0">
                <a:solidFill>
                  <a:srgbClr val="231F20"/>
                </a:solidFill>
                <a:effectLst/>
                <a:latin typeface="Trebuchet MS" panose="020B0603020202020204" pitchFamily="34" charset="0"/>
                <a:ea typeface="Trebuchet MS" panose="020B0603020202020204" pitchFamily="34" charset="0"/>
                <a:cs typeface="Trebuchet MS" panose="020B0603020202020204" pitchFamily="34" charset="0"/>
              </a:rPr>
              <a:t>positive</a:t>
            </a:r>
            <a:r>
              <a:rPr lang="en-US" sz="1800" spc="210" dirty="0">
                <a:solidFill>
                  <a:srgbClr val="231F20"/>
                </a:solidFill>
                <a:effectLst/>
                <a:latin typeface="Trebuchet MS" panose="020B0603020202020204" pitchFamily="34" charset="0"/>
                <a:ea typeface="Trebuchet MS" panose="020B0603020202020204" pitchFamily="34" charset="0"/>
                <a:cs typeface="Trebuchet MS" panose="020B0603020202020204" pitchFamily="34" charset="0"/>
              </a:rPr>
              <a:t> </a:t>
            </a:r>
            <a:r>
              <a:rPr lang="en-US" sz="1800" dirty="0">
                <a:solidFill>
                  <a:srgbClr val="231F20"/>
                </a:solidFill>
                <a:effectLst/>
                <a:latin typeface="Trebuchet MS" panose="020B0603020202020204" pitchFamily="34" charset="0"/>
                <a:ea typeface="Trebuchet MS" panose="020B0603020202020204" pitchFamily="34" charset="0"/>
                <a:cs typeface="Trebuchet MS" panose="020B0603020202020204" pitchFamily="34" charset="0"/>
              </a:rPr>
              <a:t>rate</a:t>
            </a:r>
            <a:r>
              <a:rPr lang="en-US" sz="1800" spc="205" dirty="0">
                <a:solidFill>
                  <a:srgbClr val="231F20"/>
                </a:solidFill>
                <a:effectLst/>
                <a:latin typeface="Trebuchet MS" panose="020B0603020202020204" pitchFamily="34" charset="0"/>
                <a:ea typeface="Trebuchet MS" panose="020B0603020202020204" pitchFamily="34" charset="0"/>
                <a:cs typeface="Trebuchet MS" panose="020B0603020202020204" pitchFamily="34" charset="0"/>
              </a:rPr>
              <a:t> </a:t>
            </a:r>
            <a:r>
              <a:rPr lang="en-US" sz="1800" dirty="0">
                <a:solidFill>
                  <a:srgbClr val="231F20"/>
                </a:solidFill>
                <a:effectLst/>
                <a:latin typeface="Trebuchet MS" panose="020B0603020202020204" pitchFamily="34" charset="0"/>
                <a:ea typeface="Trebuchet MS" panose="020B0603020202020204" pitchFamily="34" charset="0"/>
                <a:cs typeface="Trebuchet MS" panose="020B0603020202020204" pitchFamily="34" charset="0"/>
              </a:rPr>
              <a:t>and</a:t>
            </a:r>
            <a:r>
              <a:rPr lang="en-US" sz="1800" spc="205" dirty="0">
                <a:solidFill>
                  <a:srgbClr val="231F20"/>
                </a:solidFill>
                <a:effectLst/>
                <a:latin typeface="Trebuchet MS" panose="020B0603020202020204" pitchFamily="34" charset="0"/>
                <a:ea typeface="Trebuchet MS" panose="020B0603020202020204" pitchFamily="34" charset="0"/>
                <a:cs typeface="Trebuchet MS" panose="020B0603020202020204" pitchFamily="34" charset="0"/>
              </a:rPr>
              <a:t> </a:t>
            </a:r>
            <a:r>
              <a:rPr lang="en-US" sz="1800" dirty="0">
                <a:solidFill>
                  <a:srgbClr val="231F20"/>
                </a:solidFill>
                <a:effectLst/>
                <a:latin typeface="Trebuchet MS" panose="020B0603020202020204" pitchFamily="34" charset="0"/>
                <a:ea typeface="Trebuchet MS" panose="020B0603020202020204" pitchFamily="34" charset="0"/>
                <a:cs typeface="Trebuchet MS" panose="020B0603020202020204" pitchFamily="34" charset="0"/>
              </a:rPr>
              <a:t>true</a:t>
            </a:r>
            <a:r>
              <a:rPr lang="en-US" sz="1800" spc="210" dirty="0">
                <a:solidFill>
                  <a:srgbClr val="231F20"/>
                </a:solidFill>
                <a:effectLst/>
                <a:latin typeface="Trebuchet MS" panose="020B0603020202020204" pitchFamily="34" charset="0"/>
                <a:ea typeface="Trebuchet MS" panose="020B0603020202020204" pitchFamily="34" charset="0"/>
                <a:cs typeface="Trebuchet MS" panose="020B0603020202020204" pitchFamily="34" charset="0"/>
              </a:rPr>
              <a:t> </a:t>
            </a:r>
            <a:r>
              <a:rPr lang="en-US" sz="1800" dirty="0">
                <a:solidFill>
                  <a:srgbClr val="231F20"/>
                </a:solidFill>
                <a:effectLst/>
                <a:latin typeface="Trebuchet MS" panose="020B0603020202020204" pitchFamily="34" charset="0"/>
                <a:ea typeface="Trebuchet MS" panose="020B0603020202020204" pitchFamily="34" charset="0"/>
                <a:cs typeface="Trebuchet MS" panose="020B0603020202020204" pitchFamily="34" charset="0"/>
              </a:rPr>
              <a:t>negative</a:t>
            </a:r>
            <a:r>
              <a:rPr lang="en-US" sz="1800" spc="205" dirty="0">
                <a:solidFill>
                  <a:srgbClr val="231F20"/>
                </a:solidFill>
                <a:effectLst/>
                <a:latin typeface="Trebuchet MS" panose="020B0603020202020204" pitchFamily="34" charset="0"/>
                <a:ea typeface="Trebuchet MS" panose="020B0603020202020204" pitchFamily="34" charset="0"/>
                <a:cs typeface="Trebuchet MS" panose="020B0603020202020204" pitchFamily="34" charset="0"/>
              </a:rPr>
              <a:t> </a:t>
            </a:r>
            <a:r>
              <a:rPr lang="en-US" sz="1800" dirty="0">
                <a:solidFill>
                  <a:srgbClr val="231F20"/>
                </a:solidFill>
                <a:effectLst/>
                <a:latin typeface="Trebuchet MS" panose="020B0603020202020204" pitchFamily="34" charset="0"/>
                <a:ea typeface="Trebuchet MS" panose="020B0603020202020204" pitchFamily="34" charset="0"/>
                <a:cs typeface="Trebuchet MS" panose="020B0603020202020204" pitchFamily="34" charset="0"/>
              </a:rPr>
              <a:t>rate,</a:t>
            </a:r>
            <a:r>
              <a:rPr lang="en-US" sz="1800" spc="-285" dirty="0">
                <a:solidFill>
                  <a:srgbClr val="231F20"/>
                </a:solidFill>
                <a:effectLst/>
                <a:latin typeface="Trebuchet MS" panose="020B0603020202020204" pitchFamily="34" charset="0"/>
                <a:ea typeface="Trebuchet MS" panose="020B0603020202020204" pitchFamily="34" charset="0"/>
                <a:cs typeface="Trebuchet MS" panose="020B0603020202020204" pitchFamily="34" charset="0"/>
              </a:rPr>
              <a:t> </a:t>
            </a:r>
            <a:r>
              <a:rPr lang="en-US" sz="1800" dirty="0">
                <a:solidFill>
                  <a:srgbClr val="231F20"/>
                </a:solidFill>
                <a:effectLst/>
                <a:latin typeface="Trebuchet MS" panose="020B0603020202020204" pitchFamily="34" charset="0"/>
                <a:ea typeface="Trebuchet MS" panose="020B0603020202020204" pitchFamily="34" charset="0"/>
                <a:cs typeface="Trebuchet MS" panose="020B0603020202020204" pitchFamily="34" charset="0"/>
              </a:rPr>
              <a:t>respectively.</a:t>
            </a:r>
            <a:endParaRPr lang="en-IN" sz="1800" dirty="0">
              <a:effectLst/>
              <a:latin typeface="Trebuchet MS" panose="020B0603020202020204" pitchFamily="34" charset="0"/>
              <a:ea typeface="Trebuchet MS" panose="020B0603020202020204" pitchFamily="34" charset="0"/>
              <a:cs typeface="Trebuchet MS" panose="020B0603020202020204" pitchFamily="34" charset="0"/>
            </a:endParaRPr>
          </a:p>
          <a:p>
            <a:pPr marL="114300" indent="0">
              <a:spcBef>
                <a:spcPts val="30"/>
              </a:spcBef>
              <a:buNone/>
            </a:pPr>
            <a:r>
              <a:rPr lang="en-US" sz="1800" dirty="0">
                <a:effectLst/>
                <a:latin typeface="Trebuchet MS" panose="020B0603020202020204" pitchFamily="34" charset="0"/>
                <a:ea typeface="Trebuchet MS" panose="020B0603020202020204" pitchFamily="34" charset="0"/>
                <a:cs typeface="Trebuchet MS" panose="020B0603020202020204" pitchFamily="34" charset="0"/>
              </a:rPr>
              <a:t> </a:t>
            </a:r>
            <a:endParaRPr lang="en-IN" sz="1800" dirty="0">
              <a:effectLst/>
              <a:latin typeface="Trebuchet MS" panose="020B0603020202020204" pitchFamily="34" charset="0"/>
              <a:ea typeface="Trebuchet MS" panose="020B0603020202020204" pitchFamily="34" charset="0"/>
              <a:cs typeface="Trebuchet MS" panose="020B0603020202020204" pitchFamily="34" charset="0"/>
            </a:endParaRPr>
          </a:p>
          <a:p>
            <a:pPr marL="1933575">
              <a:lnSpc>
                <a:spcPts val="1480"/>
              </a:lnSpc>
              <a:spcBef>
                <a:spcPts val="295"/>
              </a:spcBef>
              <a:spcAft>
                <a:spcPts val="0"/>
              </a:spcAft>
              <a:tabLst>
                <a:tab pos="3225165" algn="l"/>
                <a:tab pos="4242435" algn="l"/>
              </a:tabLst>
            </a:pPr>
            <a:r>
              <a:rPr lang="en-US" sz="1800" dirty="0">
                <a:solidFill>
                  <a:srgbClr val="231F20"/>
                </a:solidFill>
                <a:effectLst/>
                <a:latin typeface="Cambria" panose="02040503050406030204" pitchFamily="18" charset="0"/>
                <a:ea typeface="Trebuchet MS" panose="020B0603020202020204" pitchFamily="34" charset="0"/>
                <a:cs typeface="Trebuchet MS" panose="020B0603020202020204" pitchFamily="34" charset="0"/>
              </a:rPr>
              <a:t>sensitivity =</a:t>
            </a:r>
            <a:r>
              <a:rPr lang="en-US" sz="1800" spc="5" dirty="0">
                <a:solidFill>
                  <a:srgbClr val="231F20"/>
                </a:solidFill>
                <a:effectLst/>
                <a:latin typeface="Cambria" panose="02040503050406030204" pitchFamily="18" charset="0"/>
                <a:ea typeface="Trebuchet MS" panose="020B0603020202020204" pitchFamily="34" charset="0"/>
                <a:cs typeface="Trebuchet MS" panose="020B0603020202020204" pitchFamily="34" charset="0"/>
              </a:rPr>
              <a:t> </a:t>
            </a:r>
            <a:r>
              <a:rPr lang="en-US" sz="1800" dirty="0">
                <a:solidFill>
                  <a:srgbClr val="231F20"/>
                </a:solidFill>
                <a:effectLst/>
                <a:latin typeface="Cambria" panose="02040503050406030204" pitchFamily="18" charset="0"/>
                <a:ea typeface="Trebuchet MS" panose="020B0603020202020204" pitchFamily="34" charset="0"/>
                <a:cs typeface="Trebuchet MS" panose="020B0603020202020204" pitchFamily="34" charset="0"/>
              </a:rPr>
              <a:t>1</a:t>
            </a:r>
            <a:r>
              <a:rPr lang="en-US" sz="1800" spc="-50" dirty="0">
                <a:solidFill>
                  <a:srgbClr val="231F20"/>
                </a:solidFill>
                <a:effectLst/>
                <a:latin typeface="Cambria" panose="02040503050406030204" pitchFamily="18" charset="0"/>
                <a:ea typeface="Trebuchet MS" panose="020B0603020202020204" pitchFamily="34" charset="0"/>
                <a:cs typeface="Trebuchet MS" panose="020B0603020202020204" pitchFamily="34" charset="0"/>
              </a:rPr>
              <a:t> </a:t>
            </a:r>
            <a:r>
              <a:rPr lang="en-US" sz="1800" dirty="0">
                <a:solidFill>
                  <a:srgbClr val="231F20"/>
                </a:solidFill>
                <a:effectLst/>
                <a:latin typeface="Cambria" panose="02040503050406030204" pitchFamily="18" charset="0"/>
                <a:ea typeface="Trebuchet MS" panose="020B0603020202020204" pitchFamily="34" charset="0"/>
                <a:cs typeface="Trebuchet MS" panose="020B0603020202020204" pitchFamily="34" charset="0"/>
              </a:rPr>
              <a:t>−</a:t>
            </a:r>
            <a:r>
              <a:rPr lang="en-US" sz="1800" u="sng" dirty="0">
                <a:solidFill>
                  <a:srgbClr val="231F20"/>
                </a:solidFill>
                <a:effectLst/>
                <a:uFill>
                  <a:solidFill>
                    <a:srgbClr val="231F20"/>
                  </a:solidFill>
                </a:uFill>
                <a:latin typeface="Cambria" panose="02040503050406030204" pitchFamily="18" charset="0"/>
                <a:ea typeface="Trebuchet MS" panose="020B0603020202020204" pitchFamily="34" charset="0"/>
                <a:cs typeface="Trebuchet MS" panose="020B0603020202020204" pitchFamily="34" charset="0"/>
              </a:rPr>
              <a:t>	type</a:t>
            </a:r>
            <a:r>
              <a:rPr lang="en-US" sz="1800" u="sng" spc="95" dirty="0">
                <a:solidFill>
                  <a:srgbClr val="231F20"/>
                </a:solidFill>
                <a:effectLst/>
                <a:uFill>
                  <a:solidFill>
                    <a:srgbClr val="231F20"/>
                  </a:solidFill>
                </a:uFill>
                <a:latin typeface="Cambria" panose="02040503050406030204" pitchFamily="18" charset="0"/>
                <a:ea typeface="Trebuchet MS" panose="020B0603020202020204" pitchFamily="34" charset="0"/>
                <a:cs typeface="Trebuchet MS" panose="020B0603020202020204" pitchFamily="34" charset="0"/>
              </a:rPr>
              <a:t> </a:t>
            </a:r>
            <a:r>
              <a:rPr lang="en-US" sz="1800" u="sng" dirty="0">
                <a:solidFill>
                  <a:srgbClr val="231F20"/>
                </a:solidFill>
                <a:effectLst/>
                <a:uFill>
                  <a:solidFill>
                    <a:srgbClr val="231F20"/>
                  </a:solidFill>
                </a:uFill>
                <a:latin typeface="Cambria" panose="02040503050406030204" pitchFamily="18" charset="0"/>
                <a:ea typeface="Trebuchet MS" panose="020B0603020202020204" pitchFamily="34" charset="0"/>
                <a:cs typeface="Trebuchet MS" panose="020B0603020202020204" pitchFamily="34" charset="0"/>
              </a:rPr>
              <a:t>II</a:t>
            </a:r>
            <a:r>
              <a:rPr lang="en-US" sz="1800" u="sng" spc="95" dirty="0">
                <a:solidFill>
                  <a:srgbClr val="231F20"/>
                </a:solidFill>
                <a:effectLst/>
                <a:uFill>
                  <a:solidFill>
                    <a:srgbClr val="231F20"/>
                  </a:solidFill>
                </a:uFill>
                <a:latin typeface="Cambria" panose="02040503050406030204" pitchFamily="18" charset="0"/>
                <a:ea typeface="Trebuchet MS" panose="020B0603020202020204" pitchFamily="34" charset="0"/>
                <a:cs typeface="Trebuchet MS" panose="020B0603020202020204" pitchFamily="34" charset="0"/>
              </a:rPr>
              <a:t> </a:t>
            </a:r>
            <a:r>
              <a:rPr lang="en-US" sz="1800" u="sng" dirty="0">
                <a:solidFill>
                  <a:srgbClr val="231F20"/>
                </a:solidFill>
                <a:effectLst/>
                <a:uFill>
                  <a:solidFill>
                    <a:srgbClr val="231F20"/>
                  </a:solidFill>
                </a:uFill>
                <a:latin typeface="Cambria" panose="02040503050406030204" pitchFamily="18" charset="0"/>
                <a:ea typeface="Trebuchet MS" panose="020B0603020202020204" pitchFamily="34" charset="0"/>
                <a:cs typeface="Trebuchet MS" panose="020B0603020202020204" pitchFamily="34" charset="0"/>
              </a:rPr>
              <a:t>error	</a:t>
            </a:r>
          </a:p>
          <a:p>
            <a:pPr marL="1590675" indent="0">
              <a:lnSpc>
                <a:spcPts val="1480"/>
              </a:lnSpc>
              <a:spcBef>
                <a:spcPts val="295"/>
              </a:spcBef>
              <a:spcAft>
                <a:spcPts val="0"/>
              </a:spcAft>
              <a:buNone/>
              <a:tabLst>
                <a:tab pos="3225165" algn="l"/>
                <a:tab pos="4242435" algn="l"/>
              </a:tabLst>
            </a:pPr>
            <a:endParaRPr lang="en-IN" sz="1800" dirty="0">
              <a:effectLst/>
              <a:latin typeface="Trebuchet MS" panose="020B0603020202020204" pitchFamily="34" charset="0"/>
              <a:ea typeface="Trebuchet MS" panose="020B0603020202020204" pitchFamily="34" charset="0"/>
              <a:cs typeface="Trebuchet MS" panose="020B0603020202020204" pitchFamily="34" charset="0"/>
            </a:endParaRPr>
          </a:p>
          <a:p>
            <a:pPr marL="677545" marR="1146175" indent="0" algn="ctr">
              <a:lnSpc>
                <a:spcPts val="880"/>
              </a:lnSpc>
              <a:spcAft>
                <a:spcPts val="0"/>
              </a:spcAft>
              <a:buNone/>
            </a:pPr>
            <a:r>
              <a:rPr lang="en-US" sz="1800" dirty="0">
                <a:solidFill>
                  <a:srgbClr val="231F20"/>
                </a:solidFill>
                <a:effectLst/>
                <a:latin typeface="Cambria" panose="02040503050406030204" pitchFamily="18" charset="0"/>
                <a:ea typeface="Trebuchet MS" panose="020B0603020202020204" pitchFamily="34" charset="0"/>
                <a:cs typeface="Trebuchet MS" panose="020B0603020202020204" pitchFamily="34" charset="0"/>
              </a:rPr>
              <a:t>                              number</a:t>
            </a:r>
            <a:r>
              <a:rPr lang="en-US" sz="1800" spc="40" dirty="0">
                <a:solidFill>
                  <a:srgbClr val="231F20"/>
                </a:solidFill>
                <a:effectLst/>
                <a:latin typeface="Cambria" panose="02040503050406030204" pitchFamily="18" charset="0"/>
                <a:ea typeface="Trebuchet MS" panose="020B0603020202020204" pitchFamily="34" charset="0"/>
                <a:cs typeface="Trebuchet MS" panose="020B0603020202020204" pitchFamily="34" charset="0"/>
              </a:rPr>
              <a:t> </a:t>
            </a:r>
            <a:r>
              <a:rPr lang="en-US" sz="1800" dirty="0">
                <a:solidFill>
                  <a:srgbClr val="231F20"/>
                </a:solidFill>
                <a:effectLst/>
                <a:latin typeface="Cambria" panose="02040503050406030204" pitchFamily="18" charset="0"/>
                <a:ea typeface="Trebuchet MS" panose="020B0603020202020204" pitchFamily="34" charset="0"/>
                <a:cs typeface="Trebuchet MS" panose="020B0603020202020204" pitchFamily="34" charset="0"/>
              </a:rPr>
              <a:t>of</a:t>
            </a:r>
            <a:r>
              <a:rPr lang="en-US" sz="1800" spc="45" dirty="0">
                <a:solidFill>
                  <a:srgbClr val="231F20"/>
                </a:solidFill>
                <a:effectLst/>
                <a:latin typeface="Cambria" panose="02040503050406030204" pitchFamily="18" charset="0"/>
                <a:ea typeface="Trebuchet MS" panose="020B0603020202020204" pitchFamily="34" charset="0"/>
                <a:cs typeface="Trebuchet MS" panose="020B0603020202020204" pitchFamily="34" charset="0"/>
              </a:rPr>
              <a:t> </a:t>
            </a:r>
            <a:r>
              <a:rPr lang="en-US" sz="1800" dirty="0">
                <a:solidFill>
                  <a:srgbClr val="231F20"/>
                </a:solidFill>
                <a:effectLst/>
                <a:latin typeface="Cambria" panose="02040503050406030204" pitchFamily="18" charset="0"/>
                <a:ea typeface="Trebuchet MS" panose="020B0603020202020204" pitchFamily="34" charset="0"/>
                <a:cs typeface="Trebuchet MS" panose="020B0603020202020204" pitchFamily="34" charset="0"/>
              </a:rPr>
              <a:t>real</a:t>
            </a:r>
            <a:r>
              <a:rPr lang="en-US" sz="1800" spc="45" dirty="0">
                <a:solidFill>
                  <a:srgbClr val="231F20"/>
                </a:solidFill>
                <a:effectLst/>
                <a:latin typeface="Cambria" panose="02040503050406030204" pitchFamily="18" charset="0"/>
                <a:ea typeface="Trebuchet MS" panose="020B0603020202020204" pitchFamily="34" charset="0"/>
                <a:cs typeface="Trebuchet MS" panose="020B0603020202020204" pitchFamily="34" charset="0"/>
              </a:rPr>
              <a:t> </a:t>
            </a:r>
            <a:r>
              <a:rPr lang="en-US" sz="1800" dirty="0">
                <a:solidFill>
                  <a:srgbClr val="231F20"/>
                </a:solidFill>
                <a:effectLst/>
                <a:latin typeface="Cambria" panose="02040503050406030204" pitchFamily="18" charset="0"/>
                <a:ea typeface="Trebuchet MS" panose="020B0603020202020204" pitchFamily="34" charset="0"/>
                <a:cs typeface="Trebuchet MS" panose="020B0603020202020204" pitchFamily="34" charset="0"/>
              </a:rPr>
              <a:t>positives</a:t>
            </a:r>
            <a:endParaRPr lang="en-IN" sz="1800" dirty="0">
              <a:effectLst/>
              <a:latin typeface="Trebuchet MS" panose="020B0603020202020204" pitchFamily="34" charset="0"/>
              <a:ea typeface="Trebuchet MS" panose="020B0603020202020204" pitchFamily="34" charset="0"/>
              <a:cs typeface="Trebuchet MS" panose="020B0603020202020204" pitchFamily="34" charset="0"/>
            </a:endParaRPr>
          </a:p>
          <a:p>
            <a:pPr marL="114300" indent="0">
              <a:spcBef>
                <a:spcPts val="20"/>
              </a:spcBef>
              <a:buNone/>
            </a:pPr>
            <a:endParaRPr lang="en-US" sz="1800" dirty="0">
              <a:effectLst/>
              <a:latin typeface="Cambria" panose="02040503050406030204" pitchFamily="18" charset="0"/>
              <a:ea typeface="Trebuchet MS" panose="020B0603020202020204" pitchFamily="34" charset="0"/>
              <a:cs typeface="Trebuchet MS" panose="020B0603020202020204" pitchFamily="34" charset="0"/>
            </a:endParaRPr>
          </a:p>
          <a:p>
            <a:pPr marL="114300" indent="0">
              <a:spcBef>
                <a:spcPts val="20"/>
              </a:spcBef>
              <a:buNone/>
            </a:pPr>
            <a:r>
              <a:rPr lang="en-US" sz="1800" dirty="0">
                <a:effectLst/>
                <a:latin typeface="Cambria" panose="02040503050406030204" pitchFamily="18" charset="0"/>
                <a:ea typeface="Trebuchet MS" panose="020B0603020202020204" pitchFamily="34" charset="0"/>
                <a:cs typeface="Trebuchet MS" panose="020B0603020202020204" pitchFamily="34" charset="0"/>
              </a:rPr>
              <a:t> </a:t>
            </a:r>
            <a:endParaRPr lang="en-IN" sz="1800" dirty="0">
              <a:effectLst/>
              <a:latin typeface="Trebuchet MS" panose="020B0603020202020204" pitchFamily="34" charset="0"/>
              <a:ea typeface="Trebuchet MS" panose="020B0603020202020204" pitchFamily="34" charset="0"/>
              <a:cs typeface="Trebuchet MS" panose="020B0603020202020204" pitchFamily="34" charset="0"/>
            </a:endParaRPr>
          </a:p>
          <a:p>
            <a:pPr marL="1924685">
              <a:lnSpc>
                <a:spcPts val="1480"/>
              </a:lnSpc>
              <a:tabLst>
                <a:tab pos="3239770" algn="l"/>
                <a:tab pos="4251325" algn="l"/>
              </a:tabLst>
            </a:pPr>
            <a:r>
              <a:rPr lang="en-US" sz="1800" dirty="0">
                <a:solidFill>
                  <a:srgbClr val="231F20"/>
                </a:solidFill>
                <a:effectLst/>
                <a:latin typeface="Cambria" panose="02040503050406030204" pitchFamily="18" charset="0"/>
                <a:ea typeface="Trebuchet MS" panose="020B0603020202020204" pitchFamily="34" charset="0"/>
                <a:cs typeface="Trebuchet MS" panose="020B0603020202020204" pitchFamily="34" charset="0"/>
              </a:rPr>
              <a:t>specificity</a:t>
            </a:r>
            <a:r>
              <a:rPr lang="en-US" sz="1800" spc="-10" dirty="0">
                <a:solidFill>
                  <a:srgbClr val="231F20"/>
                </a:solidFill>
                <a:effectLst/>
                <a:latin typeface="Cambria" panose="02040503050406030204" pitchFamily="18" charset="0"/>
                <a:ea typeface="Trebuchet MS" panose="020B0603020202020204" pitchFamily="34" charset="0"/>
                <a:cs typeface="Trebuchet MS" panose="020B0603020202020204" pitchFamily="34" charset="0"/>
              </a:rPr>
              <a:t> </a:t>
            </a:r>
            <a:r>
              <a:rPr lang="en-US" sz="1800" dirty="0">
                <a:solidFill>
                  <a:srgbClr val="231F20"/>
                </a:solidFill>
                <a:effectLst/>
                <a:latin typeface="Cambria" panose="02040503050406030204" pitchFamily="18" charset="0"/>
                <a:ea typeface="Trebuchet MS" panose="020B0603020202020204" pitchFamily="34" charset="0"/>
                <a:cs typeface="Trebuchet MS" panose="020B0603020202020204" pitchFamily="34" charset="0"/>
              </a:rPr>
              <a:t>= 1</a:t>
            </a:r>
            <a:r>
              <a:rPr lang="en-US" sz="1800" spc="-50" dirty="0">
                <a:solidFill>
                  <a:srgbClr val="231F20"/>
                </a:solidFill>
                <a:effectLst/>
                <a:latin typeface="Cambria" panose="02040503050406030204" pitchFamily="18" charset="0"/>
                <a:ea typeface="Trebuchet MS" panose="020B0603020202020204" pitchFamily="34" charset="0"/>
                <a:cs typeface="Trebuchet MS" panose="020B0603020202020204" pitchFamily="34" charset="0"/>
              </a:rPr>
              <a:t> </a:t>
            </a:r>
            <a:r>
              <a:rPr lang="en-US" sz="1800" dirty="0">
                <a:solidFill>
                  <a:srgbClr val="231F20"/>
                </a:solidFill>
                <a:effectLst/>
                <a:latin typeface="Cambria" panose="02040503050406030204" pitchFamily="18" charset="0"/>
                <a:ea typeface="Trebuchet MS" panose="020B0603020202020204" pitchFamily="34" charset="0"/>
                <a:cs typeface="Trebuchet MS" panose="020B0603020202020204" pitchFamily="34" charset="0"/>
              </a:rPr>
              <a:t>−</a:t>
            </a:r>
            <a:r>
              <a:rPr lang="en-US" sz="1800" u="sng" dirty="0">
                <a:solidFill>
                  <a:srgbClr val="231F20"/>
                </a:solidFill>
                <a:effectLst/>
                <a:uFill>
                  <a:solidFill>
                    <a:srgbClr val="231F20"/>
                  </a:solidFill>
                </a:uFill>
                <a:latin typeface="Cambria" panose="02040503050406030204" pitchFamily="18" charset="0"/>
                <a:ea typeface="Trebuchet MS" panose="020B0603020202020204" pitchFamily="34" charset="0"/>
                <a:cs typeface="Trebuchet MS" panose="020B0603020202020204" pitchFamily="34" charset="0"/>
              </a:rPr>
              <a:t>	type</a:t>
            </a:r>
            <a:r>
              <a:rPr lang="en-US" sz="1800" u="sng" spc="75" dirty="0">
                <a:solidFill>
                  <a:srgbClr val="231F20"/>
                </a:solidFill>
                <a:effectLst/>
                <a:uFill>
                  <a:solidFill>
                    <a:srgbClr val="231F20"/>
                  </a:solidFill>
                </a:uFill>
                <a:latin typeface="Cambria" panose="02040503050406030204" pitchFamily="18" charset="0"/>
                <a:ea typeface="Trebuchet MS" panose="020B0603020202020204" pitchFamily="34" charset="0"/>
                <a:cs typeface="Trebuchet MS" panose="020B0603020202020204" pitchFamily="34" charset="0"/>
              </a:rPr>
              <a:t> </a:t>
            </a:r>
            <a:r>
              <a:rPr lang="en-US" sz="1800" u="sng" dirty="0">
                <a:solidFill>
                  <a:srgbClr val="231F20"/>
                </a:solidFill>
                <a:effectLst/>
                <a:uFill>
                  <a:solidFill>
                    <a:srgbClr val="231F20"/>
                  </a:solidFill>
                </a:uFill>
                <a:latin typeface="Cambria" panose="02040503050406030204" pitchFamily="18" charset="0"/>
                <a:ea typeface="Trebuchet MS" panose="020B0603020202020204" pitchFamily="34" charset="0"/>
                <a:cs typeface="Trebuchet MS" panose="020B0603020202020204" pitchFamily="34" charset="0"/>
              </a:rPr>
              <a:t>I</a:t>
            </a:r>
            <a:r>
              <a:rPr lang="en-US" sz="1800" u="sng" spc="75" dirty="0">
                <a:solidFill>
                  <a:srgbClr val="231F20"/>
                </a:solidFill>
                <a:effectLst/>
                <a:uFill>
                  <a:solidFill>
                    <a:srgbClr val="231F20"/>
                  </a:solidFill>
                </a:uFill>
                <a:latin typeface="Cambria" panose="02040503050406030204" pitchFamily="18" charset="0"/>
                <a:ea typeface="Trebuchet MS" panose="020B0603020202020204" pitchFamily="34" charset="0"/>
                <a:cs typeface="Trebuchet MS" panose="020B0603020202020204" pitchFamily="34" charset="0"/>
              </a:rPr>
              <a:t> </a:t>
            </a:r>
            <a:r>
              <a:rPr lang="en-US" sz="1800" u="sng" dirty="0">
                <a:solidFill>
                  <a:srgbClr val="231F20"/>
                </a:solidFill>
                <a:effectLst/>
                <a:uFill>
                  <a:solidFill>
                    <a:srgbClr val="231F20"/>
                  </a:solidFill>
                </a:uFill>
                <a:latin typeface="Cambria" panose="02040503050406030204" pitchFamily="18" charset="0"/>
                <a:ea typeface="Trebuchet MS" panose="020B0603020202020204" pitchFamily="34" charset="0"/>
                <a:cs typeface="Trebuchet MS" panose="020B0603020202020204" pitchFamily="34" charset="0"/>
              </a:rPr>
              <a:t>error	</a:t>
            </a:r>
          </a:p>
          <a:p>
            <a:pPr marL="1924685">
              <a:lnSpc>
                <a:spcPts val="1480"/>
              </a:lnSpc>
              <a:tabLst>
                <a:tab pos="3239770" algn="l"/>
                <a:tab pos="4251325" algn="l"/>
              </a:tabLst>
            </a:pPr>
            <a:endParaRPr lang="en-IN" sz="1800" dirty="0">
              <a:effectLst/>
              <a:latin typeface="Trebuchet MS" panose="020B0603020202020204" pitchFamily="34" charset="0"/>
              <a:ea typeface="Trebuchet MS" panose="020B0603020202020204" pitchFamily="34" charset="0"/>
              <a:cs typeface="Trebuchet MS" panose="020B0603020202020204" pitchFamily="34" charset="0"/>
            </a:endParaRPr>
          </a:p>
          <a:p>
            <a:pPr marL="661670" marR="1146175" indent="0" algn="ctr">
              <a:lnSpc>
                <a:spcPts val="880"/>
              </a:lnSpc>
              <a:spcAft>
                <a:spcPts val="0"/>
              </a:spcAft>
              <a:buNone/>
            </a:pPr>
            <a:r>
              <a:rPr lang="en-US" sz="1800" dirty="0">
                <a:solidFill>
                  <a:srgbClr val="231F20"/>
                </a:solidFill>
                <a:effectLst/>
                <a:latin typeface="Cambria" panose="02040503050406030204" pitchFamily="18" charset="0"/>
                <a:ea typeface="Trebuchet MS" panose="020B0603020202020204" pitchFamily="34" charset="0"/>
                <a:cs typeface="Trebuchet MS" panose="020B0603020202020204" pitchFamily="34" charset="0"/>
              </a:rPr>
              <a:t>                             number</a:t>
            </a:r>
            <a:r>
              <a:rPr lang="en-US" sz="1800" spc="55" dirty="0">
                <a:solidFill>
                  <a:srgbClr val="231F20"/>
                </a:solidFill>
                <a:effectLst/>
                <a:latin typeface="Cambria" panose="02040503050406030204" pitchFamily="18" charset="0"/>
                <a:ea typeface="Trebuchet MS" panose="020B0603020202020204" pitchFamily="34" charset="0"/>
                <a:cs typeface="Trebuchet MS" panose="020B0603020202020204" pitchFamily="34" charset="0"/>
              </a:rPr>
              <a:t> </a:t>
            </a:r>
            <a:r>
              <a:rPr lang="en-US" sz="1800" dirty="0">
                <a:solidFill>
                  <a:srgbClr val="231F20"/>
                </a:solidFill>
                <a:effectLst/>
                <a:latin typeface="Cambria" panose="02040503050406030204" pitchFamily="18" charset="0"/>
                <a:ea typeface="Trebuchet MS" panose="020B0603020202020204" pitchFamily="34" charset="0"/>
                <a:cs typeface="Trebuchet MS" panose="020B0603020202020204" pitchFamily="34" charset="0"/>
              </a:rPr>
              <a:t>of</a:t>
            </a:r>
            <a:r>
              <a:rPr lang="en-US" sz="1800" spc="55" dirty="0">
                <a:solidFill>
                  <a:srgbClr val="231F20"/>
                </a:solidFill>
                <a:effectLst/>
                <a:latin typeface="Cambria" panose="02040503050406030204" pitchFamily="18" charset="0"/>
                <a:ea typeface="Trebuchet MS" panose="020B0603020202020204" pitchFamily="34" charset="0"/>
                <a:cs typeface="Trebuchet MS" panose="020B0603020202020204" pitchFamily="34" charset="0"/>
              </a:rPr>
              <a:t> </a:t>
            </a:r>
            <a:r>
              <a:rPr lang="en-US" sz="1800" dirty="0">
                <a:solidFill>
                  <a:srgbClr val="231F20"/>
                </a:solidFill>
                <a:effectLst/>
                <a:latin typeface="Cambria" panose="02040503050406030204" pitchFamily="18" charset="0"/>
                <a:ea typeface="Trebuchet MS" panose="020B0603020202020204" pitchFamily="34" charset="0"/>
                <a:cs typeface="Trebuchet MS" panose="020B0603020202020204" pitchFamily="34" charset="0"/>
              </a:rPr>
              <a:t>real</a:t>
            </a:r>
            <a:r>
              <a:rPr lang="en-US" sz="1800" spc="55" dirty="0">
                <a:solidFill>
                  <a:srgbClr val="231F20"/>
                </a:solidFill>
                <a:effectLst/>
                <a:latin typeface="Cambria" panose="02040503050406030204" pitchFamily="18" charset="0"/>
                <a:ea typeface="Trebuchet MS" panose="020B0603020202020204" pitchFamily="34" charset="0"/>
                <a:cs typeface="Trebuchet MS" panose="020B0603020202020204" pitchFamily="34" charset="0"/>
              </a:rPr>
              <a:t> </a:t>
            </a:r>
            <a:r>
              <a:rPr lang="en-US" sz="1800" dirty="0">
                <a:solidFill>
                  <a:srgbClr val="231F20"/>
                </a:solidFill>
                <a:effectLst/>
                <a:latin typeface="Cambria" panose="02040503050406030204" pitchFamily="18" charset="0"/>
                <a:ea typeface="Trebuchet MS" panose="020B0603020202020204" pitchFamily="34" charset="0"/>
                <a:cs typeface="Trebuchet MS" panose="020B0603020202020204" pitchFamily="34" charset="0"/>
              </a:rPr>
              <a:t>negatives</a:t>
            </a:r>
            <a:endParaRPr lang="en-IN" sz="1800" dirty="0">
              <a:effectLst/>
              <a:latin typeface="Trebuchet MS" panose="020B0603020202020204" pitchFamily="34" charset="0"/>
              <a:ea typeface="Trebuchet MS" panose="020B0603020202020204" pitchFamily="34" charset="0"/>
              <a:cs typeface="Trebuchet MS" panose="020B0603020202020204" pitchFamily="34" charset="0"/>
            </a:endParaRPr>
          </a:p>
          <a:p>
            <a:pPr marL="342900">
              <a:spcAft>
                <a:spcPts val="1200"/>
              </a:spcAft>
            </a:pPr>
            <a:endParaRPr lang="en-US" sz="1800" dirty="0"/>
          </a:p>
          <a:p>
            <a:pPr marL="342900">
              <a:spcAft>
                <a:spcPts val="1200"/>
              </a:spcAft>
            </a:pPr>
            <a:endParaRPr dirty="0"/>
          </a:p>
        </p:txBody>
      </p:sp>
      <p:pic>
        <p:nvPicPr>
          <p:cNvPr id="94" name="Google Shape;94;p18"/>
          <p:cNvPicPr preferRelativeResize="0"/>
          <p:nvPr/>
        </p:nvPicPr>
        <p:blipFill rotWithShape="1">
          <a:blip r:embed="rId3">
            <a:alphaModFix/>
          </a:blip>
          <a:srcRect/>
          <a:stretch/>
        </p:blipFill>
        <p:spPr>
          <a:xfrm>
            <a:off x="6858000" y="4381500"/>
            <a:ext cx="2286000" cy="762000"/>
          </a:xfrm>
          <a:prstGeom prst="rect">
            <a:avLst/>
          </a:prstGeom>
          <a:noFill/>
          <a:ln>
            <a:noFill/>
          </a:ln>
        </p:spPr>
      </p:pic>
      <p:pic>
        <p:nvPicPr>
          <p:cNvPr id="5" name="Picture 2">
            <a:extLst>
              <a:ext uri="{FF2B5EF4-FFF2-40B4-BE49-F238E27FC236}">
                <a16:creationId xmlns:a16="http://schemas.microsoft.com/office/drawing/2014/main" id="{93401CC2-4E7E-4D2E-A6AE-EF7E62AABB8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888" y="0"/>
            <a:ext cx="1719416" cy="7374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653377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342900">
              <a:spcAft>
                <a:spcPts val="1200"/>
              </a:spcAft>
            </a:pPr>
            <a:r>
              <a:rPr lang="en-US" sz="1800" dirty="0"/>
              <a:t>Explanation of sensitivity and specificity </a:t>
            </a:r>
          </a:p>
          <a:p>
            <a:pPr marL="342900">
              <a:spcAft>
                <a:spcPts val="1200"/>
              </a:spcAft>
            </a:pPr>
            <a:endParaRPr dirty="0"/>
          </a:p>
        </p:txBody>
      </p:sp>
      <p:pic>
        <p:nvPicPr>
          <p:cNvPr id="94" name="Google Shape;94;p18"/>
          <p:cNvPicPr preferRelativeResize="0"/>
          <p:nvPr/>
        </p:nvPicPr>
        <p:blipFill rotWithShape="1">
          <a:blip r:embed="rId3">
            <a:alphaModFix/>
          </a:blip>
          <a:srcRect/>
          <a:stretch/>
        </p:blipFill>
        <p:spPr>
          <a:xfrm>
            <a:off x="6858000" y="4381500"/>
            <a:ext cx="2286000" cy="762000"/>
          </a:xfrm>
          <a:prstGeom prst="rect">
            <a:avLst/>
          </a:prstGeom>
          <a:noFill/>
          <a:ln>
            <a:noFill/>
          </a:ln>
        </p:spPr>
      </p:pic>
      <p:pic>
        <p:nvPicPr>
          <p:cNvPr id="5" name="Picture 2">
            <a:extLst>
              <a:ext uri="{FF2B5EF4-FFF2-40B4-BE49-F238E27FC236}">
                <a16:creationId xmlns:a16="http://schemas.microsoft.com/office/drawing/2014/main" id="{93401CC2-4E7E-4D2E-A6AE-EF7E62AABB8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888" y="0"/>
            <a:ext cx="1719416" cy="7374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781260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fontScale="92500" lnSpcReduction="10000"/>
          </a:bodyPr>
          <a:lstStyle/>
          <a:p>
            <a:pPr marL="342900">
              <a:spcAft>
                <a:spcPts val="1200"/>
              </a:spcAft>
            </a:pPr>
            <a:r>
              <a:rPr lang="en-US" sz="1800" dirty="0"/>
              <a:t>Applications of Data Science with examples:</a:t>
            </a:r>
          </a:p>
          <a:p>
            <a:pPr marL="342900">
              <a:spcAft>
                <a:spcPts val="1200"/>
              </a:spcAft>
            </a:pPr>
            <a:r>
              <a:rPr lang="en-US" sz="1800" dirty="0"/>
              <a:t>Industrial processes applications: Data are obtained at different levels of the production process, e.g., ingredient and actuator data at the field level; signal data at the control level; monitoring sensor data at the execution level; and indicator data at the planning level. </a:t>
            </a:r>
          </a:p>
          <a:p>
            <a:pPr marL="342900">
              <a:spcAft>
                <a:spcPts val="1200"/>
              </a:spcAft>
            </a:pPr>
            <a:r>
              <a:rPr lang="en-US" sz="1800" dirty="0"/>
              <a:t>Business applications: Businesses can be sources of data about aspects such as customers, portfolios, human resources, marketing, sales, and pricing. The main goal of applying data science to business data is to better understand, motivate, and drive business processes. For example, bottlenecks in business processes can be identified and predictions about sales can be estimated.</a:t>
            </a:r>
          </a:p>
          <a:p>
            <a:pPr marL="342900">
              <a:spcAft>
                <a:spcPts val="1200"/>
              </a:spcAft>
            </a:pPr>
            <a:endParaRPr lang="en-US" sz="1800" dirty="0"/>
          </a:p>
          <a:p>
            <a:pPr marL="342900">
              <a:spcAft>
                <a:spcPts val="1200"/>
              </a:spcAft>
            </a:pPr>
            <a:endParaRPr dirty="0"/>
          </a:p>
        </p:txBody>
      </p:sp>
      <p:pic>
        <p:nvPicPr>
          <p:cNvPr id="94" name="Google Shape;94;p18"/>
          <p:cNvPicPr preferRelativeResize="0"/>
          <p:nvPr/>
        </p:nvPicPr>
        <p:blipFill rotWithShape="1">
          <a:blip r:embed="rId3">
            <a:alphaModFix/>
          </a:blip>
          <a:srcRect/>
          <a:stretch/>
        </p:blipFill>
        <p:spPr>
          <a:xfrm>
            <a:off x="6858000" y="4381500"/>
            <a:ext cx="2286000" cy="762000"/>
          </a:xfrm>
          <a:prstGeom prst="rect">
            <a:avLst/>
          </a:prstGeom>
          <a:noFill/>
          <a:ln>
            <a:noFill/>
          </a:ln>
        </p:spPr>
      </p:pic>
      <p:pic>
        <p:nvPicPr>
          <p:cNvPr id="5" name="Picture 2">
            <a:extLst>
              <a:ext uri="{FF2B5EF4-FFF2-40B4-BE49-F238E27FC236}">
                <a16:creationId xmlns:a16="http://schemas.microsoft.com/office/drawing/2014/main" id="{93401CC2-4E7E-4D2E-A6AE-EF7E62AABB8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888" y="0"/>
            <a:ext cx="1719416" cy="7374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091084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fontScale="92500" lnSpcReduction="20000"/>
          </a:bodyPr>
          <a:lstStyle/>
          <a:p>
            <a:pPr marL="342900">
              <a:spcAft>
                <a:spcPts val="1200"/>
              </a:spcAft>
            </a:pPr>
            <a:r>
              <a:rPr lang="en-US" sz="1800" dirty="0"/>
              <a:t>Applications of Data Science with examples:</a:t>
            </a:r>
          </a:p>
          <a:p>
            <a:pPr marL="342900">
              <a:spcAft>
                <a:spcPts val="1200"/>
              </a:spcAft>
            </a:pPr>
            <a:r>
              <a:rPr lang="en-US" sz="1800" dirty="0"/>
              <a:t>Text data applications: Data contained within text serve in many applications as an important information resource. Examples are text documents, e-mails, and Web documents. The main goal of applying data science to text data is to filter, search, extract, and structure information.</a:t>
            </a:r>
          </a:p>
          <a:p>
            <a:pPr marL="342900">
              <a:spcAft>
                <a:spcPts val="1200"/>
              </a:spcAft>
            </a:pPr>
            <a:r>
              <a:rPr lang="en-US" sz="1800" dirty="0"/>
              <a:t>Image data applications: Data formatted as images are easy to obtain due to advances in imaging sensor technology. Sensors range from cameras in smartphones to satellite cameras and provide large amounts of two- and three-dimensional image data. The main goal of applying data science to image data is to find and recognize objects, analyze and classify scenes, and relate the images to other information sources.</a:t>
            </a:r>
          </a:p>
          <a:p>
            <a:pPr marL="342900">
              <a:spcAft>
                <a:spcPts val="1200"/>
              </a:spcAft>
            </a:pPr>
            <a:endParaRPr lang="en-US" sz="1800" dirty="0"/>
          </a:p>
          <a:p>
            <a:pPr marL="342900">
              <a:spcAft>
                <a:spcPts val="1200"/>
              </a:spcAft>
            </a:pPr>
            <a:endParaRPr lang="en-US" sz="1800" dirty="0"/>
          </a:p>
          <a:p>
            <a:pPr marL="342900">
              <a:spcAft>
                <a:spcPts val="1200"/>
              </a:spcAft>
            </a:pPr>
            <a:endParaRPr dirty="0"/>
          </a:p>
        </p:txBody>
      </p:sp>
      <p:pic>
        <p:nvPicPr>
          <p:cNvPr id="94" name="Google Shape;94;p18"/>
          <p:cNvPicPr preferRelativeResize="0"/>
          <p:nvPr/>
        </p:nvPicPr>
        <p:blipFill rotWithShape="1">
          <a:blip r:embed="rId3">
            <a:alphaModFix/>
          </a:blip>
          <a:srcRect/>
          <a:stretch/>
        </p:blipFill>
        <p:spPr>
          <a:xfrm>
            <a:off x="6858000" y="4381500"/>
            <a:ext cx="2286000" cy="762000"/>
          </a:xfrm>
          <a:prstGeom prst="rect">
            <a:avLst/>
          </a:prstGeom>
          <a:noFill/>
          <a:ln>
            <a:noFill/>
          </a:ln>
        </p:spPr>
      </p:pic>
      <p:pic>
        <p:nvPicPr>
          <p:cNvPr id="5" name="Picture 2">
            <a:extLst>
              <a:ext uri="{FF2B5EF4-FFF2-40B4-BE49-F238E27FC236}">
                <a16:creationId xmlns:a16="http://schemas.microsoft.com/office/drawing/2014/main" id="{93401CC2-4E7E-4D2E-A6AE-EF7E62AABB8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888" y="0"/>
            <a:ext cx="1719416" cy="7374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152110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342900">
              <a:spcAft>
                <a:spcPts val="1200"/>
              </a:spcAft>
            </a:pPr>
            <a:r>
              <a:rPr lang="en-US" sz="1800" dirty="0"/>
              <a:t>Applications of Data Science with examples:</a:t>
            </a:r>
          </a:p>
          <a:p>
            <a:pPr marL="342900">
              <a:spcAft>
                <a:spcPts val="1200"/>
              </a:spcAft>
            </a:pPr>
            <a:r>
              <a:rPr lang="en-US" sz="1800" dirty="0"/>
              <a:t>Medical data applications: Medical data are collected from patient care (e.g., patient health records), clinical care programs, and medical laboratory experiments, among others. A few of the reasons to apply data science to medical data are to analyze, understand, and annotate the influence/side effects of medicines and detect and predict different levels of certain diseases.</a:t>
            </a:r>
          </a:p>
          <a:p>
            <a:pPr marL="342900">
              <a:spcAft>
                <a:spcPts val="1200"/>
              </a:spcAft>
            </a:pPr>
            <a:endParaRPr lang="en-US" sz="1800" dirty="0"/>
          </a:p>
          <a:p>
            <a:pPr marL="342900">
              <a:spcAft>
                <a:spcPts val="1200"/>
              </a:spcAft>
            </a:pPr>
            <a:endParaRPr lang="en-US" sz="1800" dirty="0"/>
          </a:p>
          <a:p>
            <a:pPr marL="342900">
              <a:spcAft>
                <a:spcPts val="1200"/>
              </a:spcAft>
            </a:pPr>
            <a:endParaRPr dirty="0"/>
          </a:p>
        </p:txBody>
      </p:sp>
      <p:pic>
        <p:nvPicPr>
          <p:cNvPr id="94" name="Google Shape;94;p18"/>
          <p:cNvPicPr preferRelativeResize="0"/>
          <p:nvPr/>
        </p:nvPicPr>
        <p:blipFill rotWithShape="1">
          <a:blip r:embed="rId3">
            <a:alphaModFix/>
          </a:blip>
          <a:srcRect/>
          <a:stretch/>
        </p:blipFill>
        <p:spPr>
          <a:xfrm>
            <a:off x="6858000" y="4381500"/>
            <a:ext cx="2286000" cy="762000"/>
          </a:xfrm>
          <a:prstGeom prst="rect">
            <a:avLst/>
          </a:prstGeom>
          <a:noFill/>
          <a:ln>
            <a:noFill/>
          </a:ln>
        </p:spPr>
      </p:pic>
      <p:pic>
        <p:nvPicPr>
          <p:cNvPr id="5" name="Picture 2">
            <a:extLst>
              <a:ext uri="{FF2B5EF4-FFF2-40B4-BE49-F238E27FC236}">
                <a16:creationId xmlns:a16="http://schemas.microsoft.com/office/drawing/2014/main" id="{93401CC2-4E7E-4D2E-A6AE-EF7E62AABB8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888" y="0"/>
            <a:ext cx="1719416" cy="7374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634061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342900">
              <a:spcAft>
                <a:spcPts val="1200"/>
              </a:spcAft>
            </a:pPr>
            <a:r>
              <a:rPr lang="en-US" sz="1800" dirty="0"/>
              <a:t>Applications of Data Science with examples:</a:t>
            </a:r>
          </a:p>
          <a:p>
            <a:pPr marL="342900">
              <a:spcAft>
                <a:spcPts val="1200"/>
              </a:spcAft>
            </a:pPr>
            <a:endParaRPr lang="en-US" sz="1800" dirty="0"/>
          </a:p>
          <a:p>
            <a:pPr marL="342900">
              <a:spcAft>
                <a:spcPts val="1200"/>
              </a:spcAft>
            </a:pPr>
            <a:endParaRPr lang="en-US" sz="1800" dirty="0"/>
          </a:p>
          <a:p>
            <a:pPr marL="342900">
              <a:spcAft>
                <a:spcPts val="1200"/>
              </a:spcAft>
            </a:pPr>
            <a:endParaRPr dirty="0"/>
          </a:p>
        </p:txBody>
      </p:sp>
      <p:pic>
        <p:nvPicPr>
          <p:cNvPr id="94" name="Google Shape;94;p18"/>
          <p:cNvPicPr preferRelativeResize="0"/>
          <p:nvPr/>
        </p:nvPicPr>
        <p:blipFill rotWithShape="1">
          <a:blip r:embed="rId3">
            <a:alphaModFix/>
          </a:blip>
          <a:srcRect/>
          <a:stretch/>
        </p:blipFill>
        <p:spPr>
          <a:xfrm>
            <a:off x="6858000" y="4381500"/>
            <a:ext cx="2286000" cy="762000"/>
          </a:xfrm>
          <a:prstGeom prst="rect">
            <a:avLst/>
          </a:prstGeom>
          <a:noFill/>
          <a:ln>
            <a:noFill/>
          </a:ln>
        </p:spPr>
      </p:pic>
      <p:pic>
        <p:nvPicPr>
          <p:cNvPr id="5" name="Picture 2">
            <a:extLst>
              <a:ext uri="{FF2B5EF4-FFF2-40B4-BE49-F238E27FC236}">
                <a16:creationId xmlns:a16="http://schemas.microsoft.com/office/drawing/2014/main" id="{93401CC2-4E7E-4D2E-A6AE-EF7E62AABB8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888" y="0"/>
            <a:ext cx="1719416" cy="7374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562206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8"/>
          <p:cNvSpPr txBox="1">
            <a:spLocks noGrp="1"/>
          </p:cNvSpPr>
          <p:nvPr>
            <p:ph type="body" idx="1"/>
          </p:nvPr>
        </p:nvSpPr>
        <p:spPr>
          <a:xfrm>
            <a:off x="311700" y="1152475"/>
            <a:ext cx="3351762" cy="3416400"/>
          </a:xfrm>
          <a:prstGeom prst="rect">
            <a:avLst/>
          </a:prstGeom>
        </p:spPr>
        <p:txBody>
          <a:bodyPr spcFirstLastPara="1" wrap="square" lIns="91425" tIns="91425" rIns="91425" bIns="91425" anchor="t" anchorCtr="0">
            <a:normAutofit/>
          </a:bodyPr>
          <a:lstStyle/>
          <a:p>
            <a:pPr marL="342900">
              <a:spcAft>
                <a:spcPts val="1200"/>
              </a:spcAft>
            </a:pPr>
            <a:r>
              <a:rPr lang="en-US" dirty="0"/>
              <a:t>1.2 Data Science Activities </a:t>
            </a:r>
          </a:p>
          <a:p>
            <a:pPr marL="342900">
              <a:spcAft>
                <a:spcPts val="1200"/>
              </a:spcAft>
            </a:pPr>
            <a:r>
              <a:rPr lang="en-US" dirty="0"/>
              <a:t>Explanation of three dimensions of Data Science with illustration</a:t>
            </a:r>
            <a:endParaRPr dirty="0"/>
          </a:p>
        </p:txBody>
      </p:sp>
      <p:pic>
        <p:nvPicPr>
          <p:cNvPr id="94" name="Google Shape;94;p18"/>
          <p:cNvPicPr preferRelativeResize="0"/>
          <p:nvPr/>
        </p:nvPicPr>
        <p:blipFill rotWithShape="1">
          <a:blip r:embed="rId3">
            <a:alphaModFix/>
          </a:blip>
          <a:srcRect/>
          <a:stretch/>
        </p:blipFill>
        <p:spPr>
          <a:xfrm>
            <a:off x="6858000" y="4381500"/>
            <a:ext cx="2286000" cy="762000"/>
          </a:xfrm>
          <a:prstGeom prst="rect">
            <a:avLst/>
          </a:prstGeom>
          <a:noFill/>
          <a:ln>
            <a:noFill/>
          </a:ln>
        </p:spPr>
      </p:pic>
      <p:pic>
        <p:nvPicPr>
          <p:cNvPr id="5" name="Picture 2">
            <a:extLst>
              <a:ext uri="{FF2B5EF4-FFF2-40B4-BE49-F238E27FC236}">
                <a16:creationId xmlns:a16="http://schemas.microsoft.com/office/drawing/2014/main" id="{93401CC2-4E7E-4D2E-A6AE-EF7E62AABB8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888" y="0"/>
            <a:ext cx="1719416" cy="737419"/>
          </a:xfrm>
          <a:prstGeom prst="rect">
            <a:avLst/>
          </a:prstGeom>
          <a:noFill/>
          <a:extLst>
            <a:ext uri="{909E8E84-426E-40DD-AFC4-6F175D3DCCD1}">
              <a14:hiddenFill xmlns:a14="http://schemas.microsoft.com/office/drawing/2010/main">
                <a:solidFill>
                  <a:srgbClr val="FFFFFF"/>
                </a:solidFill>
              </a14:hiddenFill>
            </a:ext>
          </a:extLst>
        </p:spPr>
      </p:pic>
      <p:pic>
        <p:nvPicPr>
          <p:cNvPr id="2" name="image12.jpeg">
            <a:extLst>
              <a:ext uri="{FF2B5EF4-FFF2-40B4-BE49-F238E27FC236}">
                <a16:creationId xmlns:a16="http://schemas.microsoft.com/office/drawing/2014/main" id="{3BC51958-16BF-B342-E47A-936A28B540BB}"/>
              </a:ext>
            </a:extLst>
          </p:cNvPr>
          <p:cNvPicPr>
            <a:picLocks noChangeAspect="1"/>
          </p:cNvPicPr>
          <p:nvPr/>
        </p:nvPicPr>
        <p:blipFill>
          <a:blip r:embed="rId5" cstate="print"/>
          <a:stretch>
            <a:fillRect/>
          </a:stretch>
        </p:blipFill>
        <p:spPr>
          <a:xfrm>
            <a:off x="4172585" y="-15190"/>
            <a:ext cx="4971415" cy="4584065"/>
          </a:xfrm>
          <a:prstGeom prst="rect">
            <a:avLst/>
          </a:prstGeom>
        </p:spPr>
      </p:pic>
    </p:spTree>
    <p:extLst>
      <p:ext uri="{BB962C8B-B14F-4D97-AF65-F5344CB8AC3E}">
        <p14:creationId xmlns:p14="http://schemas.microsoft.com/office/powerpoint/2010/main" val="239074504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8"/>
          <p:cNvSpPr txBox="1">
            <a:spLocks noGrp="1"/>
          </p:cNvSpPr>
          <p:nvPr>
            <p:ph type="body" idx="1"/>
          </p:nvPr>
        </p:nvSpPr>
        <p:spPr>
          <a:xfrm>
            <a:off x="311700" y="1152475"/>
            <a:ext cx="3351762" cy="3416400"/>
          </a:xfrm>
          <a:prstGeom prst="rect">
            <a:avLst/>
          </a:prstGeom>
        </p:spPr>
        <p:txBody>
          <a:bodyPr spcFirstLastPara="1" wrap="square" lIns="91425" tIns="91425" rIns="91425" bIns="91425" anchor="t" anchorCtr="0">
            <a:normAutofit fontScale="85000" lnSpcReduction="10000"/>
          </a:bodyPr>
          <a:lstStyle/>
          <a:p>
            <a:pPr marL="342900">
              <a:spcAft>
                <a:spcPts val="1200"/>
              </a:spcAft>
            </a:pPr>
            <a:r>
              <a:rPr lang="en-US" dirty="0"/>
              <a:t>First Dimension: Data Flow</a:t>
            </a:r>
          </a:p>
          <a:p>
            <a:pPr marL="342900">
              <a:spcAft>
                <a:spcPts val="1200"/>
              </a:spcAft>
            </a:pPr>
            <a:r>
              <a:rPr lang="en-US" dirty="0"/>
              <a:t>Managing data flow starts with the collection of data, including a list of possible sources and attributes. The storage structure of the data is designed to coincide with the format of the collected data, and the stored data must be transparent, complete (to an extent), and accessible.</a:t>
            </a:r>
          </a:p>
        </p:txBody>
      </p:sp>
      <p:pic>
        <p:nvPicPr>
          <p:cNvPr id="94" name="Google Shape;94;p18"/>
          <p:cNvPicPr preferRelativeResize="0"/>
          <p:nvPr/>
        </p:nvPicPr>
        <p:blipFill rotWithShape="1">
          <a:blip r:embed="rId3">
            <a:alphaModFix/>
          </a:blip>
          <a:srcRect/>
          <a:stretch/>
        </p:blipFill>
        <p:spPr>
          <a:xfrm>
            <a:off x="6858000" y="4381500"/>
            <a:ext cx="2286000" cy="762000"/>
          </a:xfrm>
          <a:prstGeom prst="rect">
            <a:avLst/>
          </a:prstGeom>
          <a:noFill/>
          <a:ln>
            <a:noFill/>
          </a:ln>
        </p:spPr>
      </p:pic>
      <p:pic>
        <p:nvPicPr>
          <p:cNvPr id="5" name="Picture 2">
            <a:extLst>
              <a:ext uri="{FF2B5EF4-FFF2-40B4-BE49-F238E27FC236}">
                <a16:creationId xmlns:a16="http://schemas.microsoft.com/office/drawing/2014/main" id="{93401CC2-4E7E-4D2E-A6AE-EF7E62AABB8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888" y="0"/>
            <a:ext cx="1719416" cy="737419"/>
          </a:xfrm>
          <a:prstGeom prst="rect">
            <a:avLst/>
          </a:prstGeom>
          <a:noFill/>
          <a:extLst>
            <a:ext uri="{909E8E84-426E-40DD-AFC4-6F175D3DCCD1}">
              <a14:hiddenFill xmlns:a14="http://schemas.microsoft.com/office/drawing/2010/main">
                <a:solidFill>
                  <a:srgbClr val="FFFFFF"/>
                </a:solidFill>
              </a14:hiddenFill>
            </a:ext>
          </a:extLst>
        </p:spPr>
      </p:pic>
      <p:pic>
        <p:nvPicPr>
          <p:cNvPr id="2" name="image12.jpeg">
            <a:extLst>
              <a:ext uri="{FF2B5EF4-FFF2-40B4-BE49-F238E27FC236}">
                <a16:creationId xmlns:a16="http://schemas.microsoft.com/office/drawing/2014/main" id="{3BC51958-16BF-B342-E47A-936A28B540BB}"/>
              </a:ext>
            </a:extLst>
          </p:cNvPr>
          <p:cNvPicPr>
            <a:picLocks noChangeAspect="1"/>
          </p:cNvPicPr>
          <p:nvPr/>
        </p:nvPicPr>
        <p:blipFill>
          <a:blip r:embed="rId5" cstate="print"/>
          <a:stretch>
            <a:fillRect/>
          </a:stretch>
        </p:blipFill>
        <p:spPr>
          <a:xfrm>
            <a:off x="4172585" y="-15190"/>
            <a:ext cx="4971415" cy="4584065"/>
          </a:xfrm>
          <a:prstGeom prst="rect">
            <a:avLst/>
          </a:prstGeom>
        </p:spPr>
      </p:pic>
    </p:spTree>
    <p:extLst>
      <p:ext uri="{BB962C8B-B14F-4D97-AF65-F5344CB8AC3E}">
        <p14:creationId xmlns:p14="http://schemas.microsoft.com/office/powerpoint/2010/main" val="240177395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8"/>
          <p:cNvSpPr txBox="1">
            <a:spLocks noGrp="1"/>
          </p:cNvSpPr>
          <p:nvPr>
            <p:ph type="body" idx="1"/>
          </p:nvPr>
        </p:nvSpPr>
        <p:spPr>
          <a:xfrm>
            <a:off x="311700" y="1152475"/>
            <a:ext cx="3351762" cy="3416400"/>
          </a:xfrm>
          <a:prstGeom prst="rect">
            <a:avLst/>
          </a:prstGeom>
        </p:spPr>
        <p:txBody>
          <a:bodyPr spcFirstLastPara="1" wrap="square" lIns="91425" tIns="91425" rIns="91425" bIns="91425" anchor="t" anchorCtr="0">
            <a:normAutofit fontScale="47500" lnSpcReduction="20000"/>
          </a:bodyPr>
          <a:lstStyle/>
          <a:p>
            <a:pPr marL="0" indent="0">
              <a:spcAft>
                <a:spcPts val="1200"/>
              </a:spcAft>
              <a:buNone/>
            </a:pPr>
            <a:r>
              <a:rPr lang="en-US" dirty="0"/>
              <a:t>Second Dimension: Data Curation</a:t>
            </a:r>
          </a:p>
          <a:p>
            <a:pPr marL="0" indent="0">
              <a:spcAft>
                <a:spcPts val="1200"/>
              </a:spcAft>
              <a:buNone/>
            </a:pPr>
            <a:r>
              <a:rPr lang="en-US" dirty="0"/>
              <a:t>Data curation is the process of refining collected data, and there are different ways of doing so.</a:t>
            </a:r>
          </a:p>
          <a:p>
            <a:pPr marL="0" indent="0">
              <a:spcAft>
                <a:spcPts val="1200"/>
              </a:spcAft>
              <a:buNone/>
            </a:pPr>
            <a:r>
              <a:rPr lang="en-US" dirty="0"/>
              <a:t>“Data preservation” means the data are cleaned from noise (e.g., typing errors in data entries) and fake outliers, and if there are missing values, one has to deter- mine how they should be handled. Improving data quality typically requires detailed knowledge of the domain in which the data are recorded.</a:t>
            </a:r>
          </a:p>
          <a:p>
            <a:pPr marL="0" indent="0">
              <a:spcAft>
                <a:spcPts val="1200"/>
              </a:spcAft>
              <a:buNone/>
            </a:pPr>
            <a:r>
              <a:rPr lang="en-US" dirty="0"/>
              <a:t>“Data description” includes data structure, schemes, and metadata. </a:t>
            </a:r>
          </a:p>
          <a:p>
            <a:pPr marL="0" indent="0">
              <a:spcAft>
                <a:spcPts val="1200"/>
              </a:spcAft>
              <a:buNone/>
            </a:pPr>
            <a:r>
              <a:rPr lang="en-US" dirty="0"/>
              <a:t>“Data publication” helps make data available so it can be used effectively.</a:t>
            </a:r>
          </a:p>
          <a:p>
            <a:pPr marL="0" indent="0">
              <a:spcAft>
                <a:spcPts val="1200"/>
              </a:spcAft>
              <a:buNone/>
            </a:pPr>
            <a:r>
              <a:rPr lang="en-US" dirty="0"/>
              <a:t>“Data security” is necessary to secure and protect data, as well as determine the legal frameworks and policies to be followed. Physical threats and human errors should be identified wherever possible.</a:t>
            </a:r>
          </a:p>
          <a:p>
            <a:pPr marL="342900">
              <a:spcAft>
                <a:spcPts val="1200"/>
              </a:spcAft>
            </a:pPr>
            <a:endParaRPr lang="en-US" dirty="0"/>
          </a:p>
        </p:txBody>
      </p:sp>
      <p:pic>
        <p:nvPicPr>
          <p:cNvPr id="94" name="Google Shape;94;p18"/>
          <p:cNvPicPr preferRelativeResize="0"/>
          <p:nvPr/>
        </p:nvPicPr>
        <p:blipFill rotWithShape="1">
          <a:blip r:embed="rId3">
            <a:alphaModFix/>
          </a:blip>
          <a:srcRect/>
          <a:stretch/>
        </p:blipFill>
        <p:spPr>
          <a:xfrm>
            <a:off x="6858000" y="4381500"/>
            <a:ext cx="2286000" cy="762000"/>
          </a:xfrm>
          <a:prstGeom prst="rect">
            <a:avLst/>
          </a:prstGeom>
          <a:noFill/>
          <a:ln>
            <a:noFill/>
          </a:ln>
        </p:spPr>
      </p:pic>
      <p:pic>
        <p:nvPicPr>
          <p:cNvPr id="5" name="Picture 2">
            <a:extLst>
              <a:ext uri="{FF2B5EF4-FFF2-40B4-BE49-F238E27FC236}">
                <a16:creationId xmlns:a16="http://schemas.microsoft.com/office/drawing/2014/main" id="{93401CC2-4E7E-4D2E-A6AE-EF7E62AABB8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888" y="0"/>
            <a:ext cx="1719416" cy="737419"/>
          </a:xfrm>
          <a:prstGeom prst="rect">
            <a:avLst/>
          </a:prstGeom>
          <a:noFill/>
          <a:extLst>
            <a:ext uri="{909E8E84-426E-40DD-AFC4-6F175D3DCCD1}">
              <a14:hiddenFill xmlns:a14="http://schemas.microsoft.com/office/drawing/2010/main">
                <a:solidFill>
                  <a:srgbClr val="FFFFFF"/>
                </a:solidFill>
              </a14:hiddenFill>
            </a:ext>
          </a:extLst>
        </p:spPr>
      </p:pic>
      <p:pic>
        <p:nvPicPr>
          <p:cNvPr id="2" name="image12.jpeg">
            <a:extLst>
              <a:ext uri="{FF2B5EF4-FFF2-40B4-BE49-F238E27FC236}">
                <a16:creationId xmlns:a16="http://schemas.microsoft.com/office/drawing/2014/main" id="{3BC51958-16BF-B342-E47A-936A28B540BB}"/>
              </a:ext>
            </a:extLst>
          </p:cNvPr>
          <p:cNvPicPr>
            <a:picLocks noChangeAspect="1"/>
          </p:cNvPicPr>
          <p:nvPr/>
        </p:nvPicPr>
        <p:blipFill>
          <a:blip r:embed="rId5" cstate="print"/>
          <a:stretch>
            <a:fillRect/>
          </a:stretch>
        </p:blipFill>
        <p:spPr>
          <a:xfrm>
            <a:off x="4172585" y="-15190"/>
            <a:ext cx="4971415" cy="4584065"/>
          </a:xfrm>
          <a:prstGeom prst="rect">
            <a:avLst/>
          </a:prstGeom>
        </p:spPr>
      </p:pic>
    </p:spTree>
    <p:extLst>
      <p:ext uri="{BB962C8B-B14F-4D97-AF65-F5344CB8AC3E}">
        <p14:creationId xmlns:p14="http://schemas.microsoft.com/office/powerpoint/2010/main" val="153060404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8"/>
          <p:cNvSpPr txBox="1">
            <a:spLocks noGrp="1"/>
          </p:cNvSpPr>
          <p:nvPr>
            <p:ph type="body" idx="1"/>
          </p:nvPr>
        </p:nvSpPr>
        <p:spPr>
          <a:xfrm>
            <a:off x="311700" y="1152475"/>
            <a:ext cx="3351762" cy="3416400"/>
          </a:xfrm>
          <a:prstGeom prst="rect">
            <a:avLst/>
          </a:prstGeom>
        </p:spPr>
        <p:txBody>
          <a:bodyPr spcFirstLastPara="1" wrap="square" lIns="91425" tIns="91425" rIns="91425" bIns="91425" anchor="t" anchorCtr="0">
            <a:normAutofit fontScale="85000" lnSpcReduction="10000"/>
          </a:bodyPr>
          <a:lstStyle/>
          <a:p>
            <a:pPr marL="342900">
              <a:spcAft>
                <a:spcPts val="1200"/>
              </a:spcAft>
            </a:pPr>
            <a:r>
              <a:rPr lang="en-US" dirty="0"/>
              <a:t>Third Dimension: Data Analytics</a:t>
            </a:r>
          </a:p>
          <a:p>
            <a:pPr marL="342900">
              <a:spcAft>
                <a:spcPts val="1200"/>
              </a:spcAft>
            </a:pPr>
            <a:r>
              <a:rPr lang="en-US" dirty="0"/>
              <a:t>Data analytics uncovers hidden patterns in the data and transforms data into relevant, useful information. It predicts future events in order to support and/or automate decision-making processes. Analytics techniques include modeling and simulation, machine learning, artificial intelligence, and statistical analysis.</a:t>
            </a:r>
          </a:p>
        </p:txBody>
      </p:sp>
      <p:pic>
        <p:nvPicPr>
          <p:cNvPr id="94" name="Google Shape;94;p18"/>
          <p:cNvPicPr preferRelativeResize="0"/>
          <p:nvPr/>
        </p:nvPicPr>
        <p:blipFill rotWithShape="1">
          <a:blip r:embed="rId3">
            <a:alphaModFix/>
          </a:blip>
          <a:srcRect/>
          <a:stretch/>
        </p:blipFill>
        <p:spPr>
          <a:xfrm>
            <a:off x="6858000" y="4381500"/>
            <a:ext cx="2286000" cy="762000"/>
          </a:xfrm>
          <a:prstGeom prst="rect">
            <a:avLst/>
          </a:prstGeom>
          <a:noFill/>
          <a:ln>
            <a:noFill/>
          </a:ln>
        </p:spPr>
      </p:pic>
      <p:pic>
        <p:nvPicPr>
          <p:cNvPr id="5" name="Picture 2">
            <a:extLst>
              <a:ext uri="{FF2B5EF4-FFF2-40B4-BE49-F238E27FC236}">
                <a16:creationId xmlns:a16="http://schemas.microsoft.com/office/drawing/2014/main" id="{93401CC2-4E7E-4D2E-A6AE-EF7E62AABB8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888" y="0"/>
            <a:ext cx="1719416" cy="737419"/>
          </a:xfrm>
          <a:prstGeom prst="rect">
            <a:avLst/>
          </a:prstGeom>
          <a:noFill/>
          <a:extLst>
            <a:ext uri="{909E8E84-426E-40DD-AFC4-6F175D3DCCD1}">
              <a14:hiddenFill xmlns:a14="http://schemas.microsoft.com/office/drawing/2010/main">
                <a:solidFill>
                  <a:srgbClr val="FFFFFF"/>
                </a:solidFill>
              </a14:hiddenFill>
            </a:ext>
          </a:extLst>
        </p:spPr>
      </p:pic>
      <p:pic>
        <p:nvPicPr>
          <p:cNvPr id="2" name="image12.jpeg">
            <a:extLst>
              <a:ext uri="{FF2B5EF4-FFF2-40B4-BE49-F238E27FC236}">
                <a16:creationId xmlns:a16="http://schemas.microsoft.com/office/drawing/2014/main" id="{3BC51958-16BF-B342-E47A-936A28B540BB}"/>
              </a:ext>
            </a:extLst>
          </p:cNvPr>
          <p:cNvPicPr>
            <a:picLocks noChangeAspect="1"/>
          </p:cNvPicPr>
          <p:nvPr/>
        </p:nvPicPr>
        <p:blipFill>
          <a:blip r:embed="rId5" cstate="print"/>
          <a:stretch>
            <a:fillRect/>
          </a:stretch>
        </p:blipFill>
        <p:spPr>
          <a:xfrm>
            <a:off x="4172585" y="-15190"/>
            <a:ext cx="4971415" cy="4584065"/>
          </a:xfrm>
          <a:prstGeom prst="rect">
            <a:avLst/>
          </a:prstGeom>
        </p:spPr>
      </p:pic>
    </p:spTree>
    <p:extLst>
      <p:ext uri="{BB962C8B-B14F-4D97-AF65-F5344CB8AC3E}">
        <p14:creationId xmlns:p14="http://schemas.microsoft.com/office/powerpoint/2010/main" val="16111870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342900">
              <a:spcAft>
                <a:spcPts val="1200"/>
              </a:spcAft>
            </a:pPr>
            <a:r>
              <a:rPr lang="en-US" dirty="0"/>
              <a:t>Mean:</a:t>
            </a:r>
          </a:p>
          <a:p>
            <a:pPr marL="342900">
              <a:spcAft>
                <a:spcPts val="1200"/>
              </a:spcAft>
            </a:pPr>
            <a:r>
              <a:rPr lang="en-US" dirty="0"/>
              <a:t>The mean is the arithmetic average of the variable’s values, while the median is the value located exactly at the middle point of a variable’s sorted values. The mean is more sensitive to extreme values than the median. For example, if the variable’s values are (2, 3, 4, 5, 6, 7, and 9), then:</a:t>
            </a:r>
          </a:p>
          <a:p>
            <a:pPr marL="342900">
              <a:spcAft>
                <a:spcPts val="1200"/>
              </a:spcAft>
            </a:pPr>
            <a:r>
              <a:rPr lang="en-US" dirty="0"/>
              <a:t>Mean = 2 + 3 + 4 + 5 + 6 + 7 + 9/7 = 5 . 14</a:t>
            </a:r>
          </a:p>
          <a:p>
            <a:pPr marL="342900">
              <a:spcAft>
                <a:spcPts val="1200"/>
              </a:spcAft>
            </a:pPr>
            <a:r>
              <a:rPr lang="en-US" dirty="0"/>
              <a:t>Median = 5</a:t>
            </a:r>
          </a:p>
          <a:p>
            <a:pPr marL="342900">
              <a:spcAft>
                <a:spcPts val="1200"/>
              </a:spcAft>
            </a:pPr>
            <a:endParaRPr lang="en-US" dirty="0"/>
          </a:p>
          <a:p>
            <a:pPr marL="342900">
              <a:spcAft>
                <a:spcPts val="1200"/>
              </a:spcAft>
            </a:pPr>
            <a:endParaRPr dirty="0"/>
          </a:p>
        </p:txBody>
      </p:sp>
      <p:pic>
        <p:nvPicPr>
          <p:cNvPr id="94" name="Google Shape;94;p18"/>
          <p:cNvPicPr preferRelativeResize="0"/>
          <p:nvPr/>
        </p:nvPicPr>
        <p:blipFill rotWithShape="1">
          <a:blip r:embed="rId3">
            <a:alphaModFix/>
          </a:blip>
          <a:srcRect/>
          <a:stretch/>
        </p:blipFill>
        <p:spPr>
          <a:xfrm>
            <a:off x="6858000" y="4381500"/>
            <a:ext cx="2286000" cy="762000"/>
          </a:xfrm>
          <a:prstGeom prst="rect">
            <a:avLst/>
          </a:prstGeom>
          <a:noFill/>
          <a:ln>
            <a:noFill/>
          </a:ln>
        </p:spPr>
      </p:pic>
      <p:pic>
        <p:nvPicPr>
          <p:cNvPr id="5" name="Picture 2">
            <a:extLst>
              <a:ext uri="{FF2B5EF4-FFF2-40B4-BE49-F238E27FC236}">
                <a16:creationId xmlns:a16="http://schemas.microsoft.com/office/drawing/2014/main" id="{93401CC2-4E7E-4D2E-A6AE-EF7E62AABB8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888" y="0"/>
            <a:ext cx="1719416" cy="7374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944850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indent="0">
              <a:spcAft>
                <a:spcPts val="1200"/>
              </a:spcAft>
              <a:buNone/>
            </a:pPr>
            <a:r>
              <a:rPr lang="en-US" sz="2400" dirty="0"/>
              <a:t>1.3 Sources of Data </a:t>
            </a:r>
          </a:p>
          <a:p>
            <a:pPr marL="342900">
              <a:spcAft>
                <a:spcPts val="1200"/>
              </a:spcAft>
            </a:pPr>
            <a:r>
              <a:rPr lang="en-US" dirty="0"/>
              <a:t>Explanation of different sources of data </a:t>
            </a:r>
          </a:p>
          <a:p>
            <a:pPr marL="342900">
              <a:spcAft>
                <a:spcPts val="1200"/>
              </a:spcAft>
            </a:pPr>
            <a:r>
              <a:rPr lang="en-US" dirty="0"/>
              <a:t>Explanation with examples of Data types- Quantitative and Qualitative </a:t>
            </a:r>
          </a:p>
          <a:p>
            <a:pPr marL="342900">
              <a:spcAft>
                <a:spcPts val="1200"/>
              </a:spcAft>
            </a:pPr>
            <a:r>
              <a:rPr lang="en-US" dirty="0"/>
              <a:t>Subtypes of Quantitative data with examples </a:t>
            </a:r>
          </a:p>
          <a:p>
            <a:pPr marL="342900">
              <a:spcAft>
                <a:spcPts val="1200"/>
              </a:spcAft>
            </a:pPr>
            <a:r>
              <a:rPr lang="en-US" dirty="0"/>
              <a:t>Types of Data Shapes with examples </a:t>
            </a:r>
          </a:p>
          <a:p>
            <a:pPr marL="342900">
              <a:spcAft>
                <a:spcPts val="1200"/>
              </a:spcAft>
            </a:pPr>
            <a:r>
              <a:rPr lang="en-US" dirty="0"/>
              <a:t>Explanation of 5Vs of Data with examples</a:t>
            </a:r>
            <a:endParaRPr dirty="0"/>
          </a:p>
        </p:txBody>
      </p:sp>
      <p:pic>
        <p:nvPicPr>
          <p:cNvPr id="94" name="Google Shape;94;p18"/>
          <p:cNvPicPr preferRelativeResize="0"/>
          <p:nvPr/>
        </p:nvPicPr>
        <p:blipFill rotWithShape="1">
          <a:blip r:embed="rId3">
            <a:alphaModFix/>
          </a:blip>
          <a:srcRect/>
          <a:stretch/>
        </p:blipFill>
        <p:spPr>
          <a:xfrm>
            <a:off x="6858000" y="4381500"/>
            <a:ext cx="2286000" cy="762000"/>
          </a:xfrm>
          <a:prstGeom prst="rect">
            <a:avLst/>
          </a:prstGeom>
          <a:noFill/>
          <a:ln>
            <a:noFill/>
          </a:ln>
        </p:spPr>
      </p:pic>
      <p:pic>
        <p:nvPicPr>
          <p:cNvPr id="5" name="Picture 2">
            <a:extLst>
              <a:ext uri="{FF2B5EF4-FFF2-40B4-BE49-F238E27FC236}">
                <a16:creationId xmlns:a16="http://schemas.microsoft.com/office/drawing/2014/main" id="{93401CC2-4E7E-4D2E-A6AE-EF7E62AABB8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888" y="0"/>
            <a:ext cx="1719416" cy="7374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500551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fontScale="55000" lnSpcReduction="20000"/>
          </a:bodyPr>
          <a:lstStyle/>
          <a:p>
            <a:pPr marL="0" indent="0">
              <a:spcAft>
                <a:spcPts val="1200"/>
              </a:spcAft>
              <a:buNone/>
            </a:pPr>
            <a:r>
              <a:rPr lang="en-US" sz="2400" dirty="0"/>
              <a:t>1.3 Sources of Data:</a:t>
            </a:r>
          </a:p>
          <a:p>
            <a:pPr marL="0" indent="0">
              <a:spcAft>
                <a:spcPts val="1200"/>
              </a:spcAft>
              <a:buNone/>
            </a:pPr>
            <a:r>
              <a:rPr lang="en-US" sz="2400" dirty="0"/>
              <a:t>Data sources should be trustworthy to ensure the collected data are robust and high quality. Common sources of data are companies, governments, academic institutions, websites, and media platforms.</a:t>
            </a:r>
          </a:p>
          <a:p>
            <a:pPr marL="0" indent="0">
              <a:spcAft>
                <a:spcPts val="1200"/>
              </a:spcAft>
              <a:buNone/>
            </a:pPr>
            <a:r>
              <a:rPr lang="en-US" sz="2400" dirty="0"/>
              <a:t>Organizational and trademarked data sources</a:t>
            </a:r>
          </a:p>
          <a:p>
            <a:pPr marL="0" indent="0">
              <a:spcAft>
                <a:spcPts val="1200"/>
              </a:spcAft>
              <a:buNone/>
            </a:pPr>
            <a:r>
              <a:rPr lang="en-US" sz="2400" dirty="0"/>
              <a:t>Large companies like Google and Facebook possess enormous amounts of data. They provide bulk downloads of public data for offline analysis in order to enrich the organization’s market visibility. Google and Facebook also have internal data for use by their employees. Almost all companies possess their own data collected from internal systems that record various activities. The first and most important users of this proprietary data are the company’s employees, although some companies sell datasets (e.g., weather forecasts).</a:t>
            </a:r>
          </a:p>
          <a:p>
            <a:pPr marL="0" indent="0">
              <a:spcAft>
                <a:spcPts val="1200"/>
              </a:spcAft>
              <a:buNone/>
            </a:pPr>
            <a:r>
              <a:rPr lang="en-US" sz="2400" dirty="0"/>
              <a:t> </a:t>
            </a:r>
          </a:p>
        </p:txBody>
      </p:sp>
      <p:pic>
        <p:nvPicPr>
          <p:cNvPr id="94" name="Google Shape;94;p18"/>
          <p:cNvPicPr preferRelativeResize="0"/>
          <p:nvPr/>
        </p:nvPicPr>
        <p:blipFill rotWithShape="1">
          <a:blip r:embed="rId3">
            <a:alphaModFix/>
          </a:blip>
          <a:srcRect/>
          <a:stretch/>
        </p:blipFill>
        <p:spPr>
          <a:xfrm>
            <a:off x="6858000" y="4381500"/>
            <a:ext cx="2286000" cy="762000"/>
          </a:xfrm>
          <a:prstGeom prst="rect">
            <a:avLst/>
          </a:prstGeom>
          <a:noFill/>
          <a:ln>
            <a:noFill/>
          </a:ln>
        </p:spPr>
      </p:pic>
      <p:pic>
        <p:nvPicPr>
          <p:cNvPr id="5" name="Picture 2">
            <a:extLst>
              <a:ext uri="{FF2B5EF4-FFF2-40B4-BE49-F238E27FC236}">
                <a16:creationId xmlns:a16="http://schemas.microsoft.com/office/drawing/2014/main" id="{93401CC2-4E7E-4D2E-A6AE-EF7E62AABB8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888" y="0"/>
            <a:ext cx="1719416" cy="7374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625272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fontScale="70000" lnSpcReduction="20000"/>
          </a:bodyPr>
          <a:lstStyle/>
          <a:p>
            <a:pPr marL="0" indent="0">
              <a:spcAft>
                <a:spcPts val="1200"/>
              </a:spcAft>
              <a:buNone/>
            </a:pPr>
            <a:r>
              <a:rPr lang="en-US" sz="2400" dirty="0"/>
              <a:t>1.3 Sources of Data:</a:t>
            </a:r>
          </a:p>
          <a:p>
            <a:pPr marL="0" indent="0">
              <a:spcAft>
                <a:spcPts val="1200"/>
              </a:spcAft>
              <a:buNone/>
            </a:pPr>
            <a:r>
              <a:rPr lang="en-US" sz="2400" dirty="0"/>
              <a:t>Government data sources</a:t>
            </a:r>
          </a:p>
          <a:p>
            <a:pPr marL="0" indent="0">
              <a:spcAft>
                <a:spcPts val="1200"/>
              </a:spcAft>
              <a:buNone/>
            </a:pPr>
            <a:r>
              <a:rPr lang="en-US" sz="2400" dirty="0"/>
              <a:t>Federal governments are committed to providing open data to enable and enhance how the government fulfills its missions. Governmental organizations also release demographic and economic data (e.g., population per geographic region) every few years to be analyzed for the sake of more accurate risk estimation.</a:t>
            </a:r>
          </a:p>
          <a:p>
            <a:pPr marL="0" indent="0">
              <a:spcAft>
                <a:spcPts val="1200"/>
              </a:spcAft>
              <a:buNone/>
            </a:pPr>
            <a:r>
              <a:rPr lang="en-US" sz="2400" dirty="0"/>
              <a:t>Academic data sources</a:t>
            </a:r>
          </a:p>
          <a:p>
            <a:pPr marL="0" indent="0">
              <a:spcAft>
                <a:spcPts val="1200"/>
              </a:spcAft>
              <a:buNone/>
            </a:pPr>
            <a:r>
              <a:rPr lang="en-US" sz="2400" dirty="0"/>
              <a:t>Academic research creates large datasets, and many scientific journals require that these datasets be made available to other researchers. These datasets span many fields including medicine, economics, and history.</a:t>
            </a:r>
          </a:p>
          <a:p>
            <a:pPr marL="0" indent="0">
              <a:spcAft>
                <a:spcPts val="1200"/>
              </a:spcAft>
              <a:buNone/>
            </a:pPr>
            <a:endParaRPr lang="en-US" sz="2400" dirty="0"/>
          </a:p>
        </p:txBody>
      </p:sp>
      <p:pic>
        <p:nvPicPr>
          <p:cNvPr id="94" name="Google Shape;94;p18"/>
          <p:cNvPicPr preferRelativeResize="0"/>
          <p:nvPr/>
        </p:nvPicPr>
        <p:blipFill rotWithShape="1">
          <a:blip r:embed="rId3">
            <a:alphaModFix/>
          </a:blip>
          <a:srcRect/>
          <a:stretch/>
        </p:blipFill>
        <p:spPr>
          <a:xfrm>
            <a:off x="6858000" y="4381500"/>
            <a:ext cx="2286000" cy="762000"/>
          </a:xfrm>
          <a:prstGeom prst="rect">
            <a:avLst/>
          </a:prstGeom>
          <a:noFill/>
          <a:ln>
            <a:noFill/>
          </a:ln>
        </p:spPr>
      </p:pic>
      <p:pic>
        <p:nvPicPr>
          <p:cNvPr id="5" name="Picture 2">
            <a:extLst>
              <a:ext uri="{FF2B5EF4-FFF2-40B4-BE49-F238E27FC236}">
                <a16:creationId xmlns:a16="http://schemas.microsoft.com/office/drawing/2014/main" id="{93401CC2-4E7E-4D2E-A6AE-EF7E62AABB8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888" y="0"/>
            <a:ext cx="1719416" cy="7374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949222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fontScale="55000" lnSpcReduction="20000"/>
          </a:bodyPr>
          <a:lstStyle/>
          <a:p>
            <a:pPr marL="0" indent="0">
              <a:spcAft>
                <a:spcPts val="1200"/>
              </a:spcAft>
              <a:buNone/>
            </a:pPr>
            <a:r>
              <a:rPr lang="en-US" sz="2400" dirty="0"/>
              <a:t>1.3 Sources of Data: </a:t>
            </a:r>
          </a:p>
          <a:p>
            <a:pPr marL="0" indent="0">
              <a:spcAft>
                <a:spcPts val="1200"/>
              </a:spcAft>
              <a:buNone/>
            </a:pPr>
            <a:r>
              <a:rPr lang="en-US" sz="2400" dirty="0"/>
              <a:t>Web page data sources</a:t>
            </a:r>
          </a:p>
          <a:p>
            <a:pPr marL="0" indent="0">
              <a:spcAft>
                <a:spcPts val="1200"/>
              </a:spcAft>
              <a:buNone/>
            </a:pPr>
            <a:r>
              <a:rPr lang="en-US" sz="2400" dirty="0"/>
              <a:t>Web pages often provide valuable numerical and textual data. For example, you can request all tweets containing a certain hash tag from Twitter (e.g., iPhone X) and apply sentiment analysis to determine whether a tweet has a positive or negative slant on that topic (i.e., hash tag). The customer support division of an organization associated with this topic (e.g., Apple) can use this information to improve their business operations.</a:t>
            </a:r>
          </a:p>
          <a:p>
            <a:pPr marL="0" indent="0">
              <a:spcAft>
                <a:spcPts val="1200"/>
              </a:spcAft>
              <a:buNone/>
            </a:pPr>
            <a:r>
              <a:rPr lang="en-US" sz="2400" dirty="0"/>
              <a:t> Media data sources</a:t>
            </a:r>
          </a:p>
          <a:p>
            <a:pPr marL="0" indent="0">
              <a:spcAft>
                <a:spcPts val="1200"/>
              </a:spcAft>
              <a:buNone/>
            </a:pPr>
            <a:r>
              <a:rPr lang="en-US" sz="2400" dirty="0"/>
              <a:t>Media includes videos, audios, and podcasts that provide quantitative and qualitative information on the characteristics of user interaction. Since media crosses all demo- graphical borders, it is the quickest method for businesses to identify and extract pat- terns in data to enhance decision-making.</a:t>
            </a:r>
          </a:p>
        </p:txBody>
      </p:sp>
      <p:pic>
        <p:nvPicPr>
          <p:cNvPr id="94" name="Google Shape;94;p18"/>
          <p:cNvPicPr preferRelativeResize="0"/>
          <p:nvPr/>
        </p:nvPicPr>
        <p:blipFill rotWithShape="1">
          <a:blip r:embed="rId3">
            <a:alphaModFix/>
          </a:blip>
          <a:srcRect/>
          <a:stretch/>
        </p:blipFill>
        <p:spPr>
          <a:xfrm>
            <a:off x="6858000" y="4381500"/>
            <a:ext cx="2286000" cy="762000"/>
          </a:xfrm>
          <a:prstGeom prst="rect">
            <a:avLst/>
          </a:prstGeom>
          <a:noFill/>
          <a:ln>
            <a:noFill/>
          </a:ln>
        </p:spPr>
      </p:pic>
      <p:pic>
        <p:nvPicPr>
          <p:cNvPr id="5" name="Picture 2">
            <a:extLst>
              <a:ext uri="{FF2B5EF4-FFF2-40B4-BE49-F238E27FC236}">
                <a16:creationId xmlns:a16="http://schemas.microsoft.com/office/drawing/2014/main" id="{93401CC2-4E7E-4D2E-A6AE-EF7E62AABB8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888" y="0"/>
            <a:ext cx="1719416" cy="7374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956787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indent="0">
              <a:spcAft>
                <a:spcPts val="1200"/>
              </a:spcAft>
              <a:buNone/>
            </a:pPr>
            <a:r>
              <a:rPr lang="en-US" sz="2400" dirty="0"/>
              <a:t>1.3 Sources of Data: </a:t>
            </a:r>
          </a:p>
        </p:txBody>
      </p:sp>
      <p:pic>
        <p:nvPicPr>
          <p:cNvPr id="94" name="Google Shape;94;p18"/>
          <p:cNvPicPr preferRelativeResize="0"/>
          <p:nvPr/>
        </p:nvPicPr>
        <p:blipFill rotWithShape="1">
          <a:blip r:embed="rId3">
            <a:alphaModFix/>
          </a:blip>
          <a:srcRect/>
          <a:stretch/>
        </p:blipFill>
        <p:spPr>
          <a:xfrm>
            <a:off x="6858000" y="4381500"/>
            <a:ext cx="2286000" cy="762000"/>
          </a:xfrm>
          <a:prstGeom prst="rect">
            <a:avLst/>
          </a:prstGeom>
          <a:noFill/>
          <a:ln>
            <a:noFill/>
          </a:ln>
        </p:spPr>
      </p:pic>
      <p:pic>
        <p:nvPicPr>
          <p:cNvPr id="5" name="Picture 2">
            <a:extLst>
              <a:ext uri="{FF2B5EF4-FFF2-40B4-BE49-F238E27FC236}">
                <a16:creationId xmlns:a16="http://schemas.microsoft.com/office/drawing/2014/main" id="{93401CC2-4E7E-4D2E-A6AE-EF7E62AABB8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888" y="0"/>
            <a:ext cx="1719416" cy="737419"/>
          </a:xfrm>
          <a:prstGeom prst="rect">
            <a:avLst/>
          </a:prstGeom>
          <a:noFill/>
          <a:extLst>
            <a:ext uri="{909E8E84-426E-40DD-AFC4-6F175D3DCCD1}">
              <a14:hiddenFill xmlns:a14="http://schemas.microsoft.com/office/drawing/2010/main">
                <a:solidFill>
                  <a:srgbClr val="FFFFFF"/>
                </a:solidFill>
              </a14:hiddenFill>
            </a:ext>
          </a:extLst>
        </p:spPr>
      </p:pic>
      <p:pic>
        <p:nvPicPr>
          <p:cNvPr id="9218" name="Picture 2" descr="Management Studies: Sources of Data and Information for Marketing Research">
            <a:extLst>
              <a:ext uri="{FF2B5EF4-FFF2-40B4-BE49-F238E27FC236}">
                <a16:creationId xmlns:a16="http://schemas.microsoft.com/office/drawing/2014/main" id="{510C3E38-2978-1296-B1EA-55147F5E911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28572" y="175791"/>
            <a:ext cx="5143500" cy="38152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461515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342900">
              <a:spcAft>
                <a:spcPts val="1200"/>
              </a:spcAft>
            </a:pPr>
            <a:r>
              <a:rPr lang="en-US" dirty="0"/>
              <a:t>Explanation with examples of Data types- Quantitative and Qualitative </a:t>
            </a:r>
          </a:p>
          <a:p>
            <a:pPr marL="342900">
              <a:spcAft>
                <a:spcPts val="1200"/>
              </a:spcAft>
            </a:pPr>
            <a:endParaRPr dirty="0"/>
          </a:p>
        </p:txBody>
      </p:sp>
      <p:pic>
        <p:nvPicPr>
          <p:cNvPr id="94" name="Google Shape;94;p18"/>
          <p:cNvPicPr preferRelativeResize="0"/>
          <p:nvPr/>
        </p:nvPicPr>
        <p:blipFill rotWithShape="1">
          <a:blip r:embed="rId3">
            <a:alphaModFix/>
          </a:blip>
          <a:srcRect/>
          <a:stretch/>
        </p:blipFill>
        <p:spPr>
          <a:xfrm>
            <a:off x="6858000" y="4381500"/>
            <a:ext cx="2286000" cy="762000"/>
          </a:xfrm>
          <a:prstGeom prst="rect">
            <a:avLst/>
          </a:prstGeom>
          <a:noFill/>
          <a:ln>
            <a:noFill/>
          </a:ln>
        </p:spPr>
      </p:pic>
      <p:pic>
        <p:nvPicPr>
          <p:cNvPr id="5" name="Picture 2">
            <a:extLst>
              <a:ext uri="{FF2B5EF4-FFF2-40B4-BE49-F238E27FC236}">
                <a16:creationId xmlns:a16="http://schemas.microsoft.com/office/drawing/2014/main" id="{93401CC2-4E7E-4D2E-A6AE-EF7E62AABB8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888" y="0"/>
            <a:ext cx="1719416" cy="7374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073691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342900">
              <a:spcAft>
                <a:spcPts val="1200"/>
              </a:spcAft>
            </a:pPr>
            <a:r>
              <a:rPr lang="en-US" dirty="0"/>
              <a:t>Data types- Quantitative and Qualitative:</a:t>
            </a:r>
          </a:p>
          <a:p>
            <a:pPr marL="342900">
              <a:spcAft>
                <a:spcPts val="1200"/>
              </a:spcAft>
            </a:pPr>
            <a:r>
              <a:rPr lang="en-US" dirty="0"/>
              <a:t>Quantitative data: Quantitative data are measurable values. Subtypes include</a:t>
            </a:r>
          </a:p>
          <a:p>
            <a:pPr marL="0" indent="0">
              <a:spcAft>
                <a:spcPts val="1200"/>
              </a:spcAft>
              <a:buNone/>
            </a:pPr>
            <a:r>
              <a:rPr lang="en-US" dirty="0"/>
              <a:t>categorical nominal. Categories of this subtype do not have an inherent order (e.g., eye color).</a:t>
            </a:r>
          </a:p>
          <a:p>
            <a:pPr marL="0" indent="0">
              <a:spcAft>
                <a:spcPts val="1200"/>
              </a:spcAft>
              <a:buNone/>
            </a:pPr>
            <a:r>
              <a:rPr lang="en-US" dirty="0"/>
              <a:t>categorical ordinal. Categories of this subtype have inherent order (e.g., salary grade, age group). These data come either in ordered or unordered sequences. For exam- </a:t>
            </a:r>
            <a:r>
              <a:rPr lang="en-US" dirty="0" err="1"/>
              <a:t>ple</a:t>
            </a:r>
            <a:r>
              <a:rPr lang="en-US" dirty="0"/>
              <a:t>, {A, B, C} does not indicate that “A” has the highest/lowest priority because such a ranking should be according to another predefined parameter.</a:t>
            </a:r>
          </a:p>
          <a:p>
            <a:pPr marL="342900">
              <a:spcAft>
                <a:spcPts val="1200"/>
              </a:spcAft>
            </a:pPr>
            <a:endParaRPr lang="en-US" dirty="0"/>
          </a:p>
          <a:p>
            <a:pPr marL="342900">
              <a:spcAft>
                <a:spcPts val="1200"/>
              </a:spcAft>
            </a:pPr>
            <a:endParaRPr dirty="0"/>
          </a:p>
        </p:txBody>
      </p:sp>
      <p:pic>
        <p:nvPicPr>
          <p:cNvPr id="94" name="Google Shape;94;p18"/>
          <p:cNvPicPr preferRelativeResize="0"/>
          <p:nvPr/>
        </p:nvPicPr>
        <p:blipFill rotWithShape="1">
          <a:blip r:embed="rId3">
            <a:alphaModFix/>
          </a:blip>
          <a:srcRect/>
          <a:stretch/>
        </p:blipFill>
        <p:spPr>
          <a:xfrm>
            <a:off x="6858000" y="4381500"/>
            <a:ext cx="2286000" cy="762000"/>
          </a:xfrm>
          <a:prstGeom prst="rect">
            <a:avLst/>
          </a:prstGeom>
          <a:noFill/>
          <a:ln>
            <a:noFill/>
          </a:ln>
        </p:spPr>
      </p:pic>
      <p:pic>
        <p:nvPicPr>
          <p:cNvPr id="5" name="Picture 2">
            <a:extLst>
              <a:ext uri="{FF2B5EF4-FFF2-40B4-BE49-F238E27FC236}">
                <a16:creationId xmlns:a16="http://schemas.microsoft.com/office/drawing/2014/main" id="{93401CC2-4E7E-4D2E-A6AE-EF7E62AABB8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888" y="0"/>
            <a:ext cx="1719416" cy="7374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769299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342900">
              <a:spcAft>
                <a:spcPts val="1200"/>
              </a:spcAft>
            </a:pPr>
            <a:r>
              <a:rPr lang="en-US" dirty="0"/>
              <a:t>Data types- Quantitative and Qualitative:</a:t>
            </a:r>
          </a:p>
          <a:p>
            <a:pPr marL="342900">
              <a:spcAft>
                <a:spcPts val="1200"/>
              </a:spcAft>
            </a:pPr>
            <a:r>
              <a:rPr lang="en-US" dirty="0"/>
              <a:t>Qualitative data</a:t>
            </a:r>
          </a:p>
          <a:p>
            <a:pPr marL="342900">
              <a:spcAft>
                <a:spcPts val="1200"/>
              </a:spcAft>
            </a:pPr>
            <a:r>
              <a:rPr lang="en-US" dirty="0"/>
              <a:t>Qualitative data provide information about the quality of a good or service. Examples of qualitative data are customer feedback about a product, focus group discussions, and answers to open-ended questions.</a:t>
            </a:r>
          </a:p>
          <a:p>
            <a:pPr marL="0" indent="0">
              <a:spcAft>
                <a:spcPts val="1200"/>
              </a:spcAft>
              <a:buNone/>
            </a:pPr>
            <a:endParaRPr lang="en-US" dirty="0"/>
          </a:p>
          <a:p>
            <a:pPr marL="342900">
              <a:spcAft>
                <a:spcPts val="1200"/>
              </a:spcAft>
            </a:pPr>
            <a:endParaRPr dirty="0"/>
          </a:p>
        </p:txBody>
      </p:sp>
      <p:pic>
        <p:nvPicPr>
          <p:cNvPr id="94" name="Google Shape;94;p18"/>
          <p:cNvPicPr preferRelativeResize="0"/>
          <p:nvPr/>
        </p:nvPicPr>
        <p:blipFill rotWithShape="1">
          <a:blip r:embed="rId3">
            <a:alphaModFix/>
          </a:blip>
          <a:srcRect/>
          <a:stretch/>
        </p:blipFill>
        <p:spPr>
          <a:xfrm>
            <a:off x="6858000" y="4381500"/>
            <a:ext cx="2286000" cy="762000"/>
          </a:xfrm>
          <a:prstGeom prst="rect">
            <a:avLst/>
          </a:prstGeom>
          <a:noFill/>
          <a:ln>
            <a:noFill/>
          </a:ln>
        </p:spPr>
      </p:pic>
      <p:pic>
        <p:nvPicPr>
          <p:cNvPr id="5" name="Picture 2">
            <a:extLst>
              <a:ext uri="{FF2B5EF4-FFF2-40B4-BE49-F238E27FC236}">
                <a16:creationId xmlns:a16="http://schemas.microsoft.com/office/drawing/2014/main" id="{93401CC2-4E7E-4D2E-A6AE-EF7E62AABB8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888" y="0"/>
            <a:ext cx="1719416" cy="7374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696569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lnSpcReduction="10000"/>
          </a:bodyPr>
          <a:lstStyle/>
          <a:p>
            <a:pPr marL="342900">
              <a:spcAft>
                <a:spcPts val="1200"/>
              </a:spcAft>
            </a:pPr>
            <a:r>
              <a:rPr lang="en-US" dirty="0"/>
              <a:t>Subtypes of Quantitative data with examples:</a:t>
            </a:r>
          </a:p>
          <a:p>
            <a:pPr marL="0" indent="0">
              <a:spcAft>
                <a:spcPts val="1200"/>
              </a:spcAft>
              <a:buNone/>
            </a:pPr>
            <a:r>
              <a:rPr lang="en-US" dirty="0"/>
              <a:t>categorical binary. In this subtype, data are divided into one of two categories (e.g., gender (male/female), power button status (on/off)).</a:t>
            </a:r>
          </a:p>
          <a:p>
            <a:pPr marL="0" indent="0">
              <a:spcAft>
                <a:spcPts val="1200"/>
              </a:spcAft>
              <a:buNone/>
            </a:pPr>
            <a:r>
              <a:rPr lang="en-US" dirty="0"/>
              <a:t>discrete. In this subtype, the data attribute is usually any digit in the numbering sys- </a:t>
            </a:r>
            <a:r>
              <a:rPr lang="en-US" dirty="0" err="1"/>
              <a:t>tem</a:t>
            </a:r>
            <a:r>
              <a:rPr lang="en-US" dirty="0"/>
              <a:t> (e.g., number of students, student ages).</a:t>
            </a:r>
          </a:p>
          <a:p>
            <a:pPr marL="0" indent="0">
              <a:spcAft>
                <a:spcPts val="1200"/>
              </a:spcAft>
              <a:buNone/>
            </a:pPr>
            <a:r>
              <a:rPr lang="en-US" dirty="0"/>
              <a:t>continuous. In this subtype, a data attribute is a value within a range (e.g., tempera- </a:t>
            </a:r>
            <a:r>
              <a:rPr lang="en-US" dirty="0" err="1"/>
              <a:t>ture</a:t>
            </a:r>
            <a:r>
              <a:rPr lang="en-US" dirty="0"/>
              <a:t>, student exam results).</a:t>
            </a:r>
          </a:p>
          <a:p>
            <a:pPr marL="0" indent="0">
              <a:spcAft>
                <a:spcPts val="1200"/>
              </a:spcAft>
              <a:buNone/>
            </a:pPr>
            <a:r>
              <a:rPr lang="en-US" dirty="0"/>
              <a:t> </a:t>
            </a:r>
          </a:p>
          <a:p>
            <a:pPr marL="342900">
              <a:spcAft>
                <a:spcPts val="1200"/>
              </a:spcAft>
            </a:pPr>
            <a:endParaRPr dirty="0"/>
          </a:p>
        </p:txBody>
      </p:sp>
      <p:pic>
        <p:nvPicPr>
          <p:cNvPr id="94" name="Google Shape;94;p18"/>
          <p:cNvPicPr preferRelativeResize="0"/>
          <p:nvPr/>
        </p:nvPicPr>
        <p:blipFill rotWithShape="1">
          <a:blip r:embed="rId3">
            <a:alphaModFix/>
          </a:blip>
          <a:srcRect/>
          <a:stretch/>
        </p:blipFill>
        <p:spPr>
          <a:xfrm>
            <a:off x="6858000" y="4381500"/>
            <a:ext cx="2286000" cy="762000"/>
          </a:xfrm>
          <a:prstGeom prst="rect">
            <a:avLst/>
          </a:prstGeom>
          <a:noFill/>
          <a:ln>
            <a:noFill/>
          </a:ln>
        </p:spPr>
      </p:pic>
      <p:pic>
        <p:nvPicPr>
          <p:cNvPr id="5" name="Picture 2">
            <a:extLst>
              <a:ext uri="{FF2B5EF4-FFF2-40B4-BE49-F238E27FC236}">
                <a16:creationId xmlns:a16="http://schemas.microsoft.com/office/drawing/2014/main" id="{93401CC2-4E7E-4D2E-A6AE-EF7E62AABB8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888" y="0"/>
            <a:ext cx="1719416" cy="7374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881335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342900">
              <a:spcAft>
                <a:spcPts val="1200"/>
              </a:spcAft>
            </a:pPr>
            <a:r>
              <a:rPr lang="en-US" dirty="0"/>
              <a:t>Subtypes of Quantitative data with examples </a:t>
            </a:r>
          </a:p>
          <a:p>
            <a:pPr marL="342900">
              <a:spcAft>
                <a:spcPts val="1200"/>
              </a:spcAft>
            </a:pPr>
            <a:endParaRPr dirty="0"/>
          </a:p>
        </p:txBody>
      </p:sp>
      <p:pic>
        <p:nvPicPr>
          <p:cNvPr id="94" name="Google Shape;94;p18"/>
          <p:cNvPicPr preferRelativeResize="0"/>
          <p:nvPr/>
        </p:nvPicPr>
        <p:blipFill rotWithShape="1">
          <a:blip r:embed="rId3">
            <a:alphaModFix/>
          </a:blip>
          <a:srcRect/>
          <a:stretch/>
        </p:blipFill>
        <p:spPr>
          <a:xfrm>
            <a:off x="6858000" y="4381500"/>
            <a:ext cx="2286000" cy="762000"/>
          </a:xfrm>
          <a:prstGeom prst="rect">
            <a:avLst/>
          </a:prstGeom>
          <a:noFill/>
          <a:ln>
            <a:noFill/>
          </a:ln>
        </p:spPr>
      </p:pic>
      <p:pic>
        <p:nvPicPr>
          <p:cNvPr id="5" name="Picture 2">
            <a:extLst>
              <a:ext uri="{FF2B5EF4-FFF2-40B4-BE49-F238E27FC236}">
                <a16:creationId xmlns:a16="http://schemas.microsoft.com/office/drawing/2014/main" id="{93401CC2-4E7E-4D2E-A6AE-EF7E62AABB8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888" y="0"/>
            <a:ext cx="1719416" cy="7374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75756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342900">
              <a:spcAft>
                <a:spcPts val="1200"/>
              </a:spcAft>
            </a:pPr>
            <a:r>
              <a:rPr lang="en-US" dirty="0"/>
              <a:t>Mean, median, </a:t>
            </a:r>
          </a:p>
          <a:p>
            <a:pPr marL="342900">
              <a:spcAft>
                <a:spcPts val="1200"/>
              </a:spcAft>
            </a:pPr>
            <a:r>
              <a:rPr lang="en-US" dirty="0"/>
              <a:t>mode with examples</a:t>
            </a:r>
          </a:p>
          <a:p>
            <a:pPr marL="342900">
              <a:spcAft>
                <a:spcPts val="1200"/>
              </a:spcAft>
            </a:pPr>
            <a:endParaRPr dirty="0"/>
          </a:p>
        </p:txBody>
      </p:sp>
      <p:pic>
        <p:nvPicPr>
          <p:cNvPr id="94" name="Google Shape;94;p18"/>
          <p:cNvPicPr preferRelativeResize="0"/>
          <p:nvPr/>
        </p:nvPicPr>
        <p:blipFill rotWithShape="1">
          <a:blip r:embed="rId3">
            <a:alphaModFix/>
          </a:blip>
          <a:srcRect/>
          <a:stretch/>
        </p:blipFill>
        <p:spPr>
          <a:xfrm>
            <a:off x="6858000" y="4381500"/>
            <a:ext cx="2286000" cy="762000"/>
          </a:xfrm>
          <a:prstGeom prst="rect">
            <a:avLst/>
          </a:prstGeom>
          <a:noFill/>
          <a:ln>
            <a:noFill/>
          </a:ln>
        </p:spPr>
      </p:pic>
      <p:pic>
        <p:nvPicPr>
          <p:cNvPr id="5" name="Picture 2">
            <a:extLst>
              <a:ext uri="{FF2B5EF4-FFF2-40B4-BE49-F238E27FC236}">
                <a16:creationId xmlns:a16="http://schemas.microsoft.com/office/drawing/2014/main" id="{93401CC2-4E7E-4D2E-A6AE-EF7E62AABB8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888" y="0"/>
            <a:ext cx="1719416" cy="737419"/>
          </a:xfrm>
          <a:prstGeom prst="rect">
            <a:avLst/>
          </a:prstGeom>
          <a:noFill/>
          <a:extLst>
            <a:ext uri="{909E8E84-426E-40DD-AFC4-6F175D3DCCD1}">
              <a14:hiddenFill xmlns:a14="http://schemas.microsoft.com/office/drawing/2010/main">
                <a:solidFill>
                  <a:srgbClr val="FFFFFF"/>
                </a:solidFill>
              </a14:hiddenFill>
            </a:ext>
          </a:extLst>
        </p:spPr>
      </p:pic>
      <p:pic>
        <p:nvPicPr>
          <p:cNvPr id="11266" name="Picture 2" descr="Range, Mean, Median and Mode of Data | Part1/2 | English | Class 7 - YouTube">
            <a:extLst>
              <a:ext uri="{FF2B5EF4-FFF2-40B4-BE49-F238E27FC236}">
                <a16:creationId xmlns:a16="http://schemas.microsoft.com/office/drawing/2014/main" id="{B2B85DDE-41BD-B8FE-858B-16AADB454A5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10724"/>
          <a:stretch/>
        </p:blipFill>
        <p:spPr bwMode="auto">
          <a:xfrm>
            <a:off x="3120572" y="521048"/>
            <a:ext cx="5943540" cy="37447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696110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342900">
              <a:spcAft>
                <a:spcPts val="1200"/>
              </a:spcAft>
            </a:pPr>
            <a:r>
              <a:rPr lang="en-US" dirty="0"/>
              <a:t>Data Shapes with examples: </a:t>
            </a:r>
          </a:p>
          <a:p>
            <a:pPr marL="342900">
              <a:spcAft>
                <a:spcPts val="1200"/>
              </a:spcAft>
            </a:pPr>
            <a:r>
              <a:rPr lang="en-US" dirty="0"/>
              <a:t>Structured data These data have a high level of organization, such as information shaped in tabular forms of rows and columns.</a:t>
            </a:r>
          </a:p>
          <a:p>
            <a:pPr marL="342900">
              <a:spcAft>
                <a:spcPts val="1200"/>
              </a:spcAft>
            </a:pPr>
            <a:r>
              <a:rPr lang="en-US" dirty="0"/>
              <a:t>Unstructured data These are data with unknown form or structure.</a:t>
            </a:r>
          </a:p>
          <a:p>
            <a:pPr marL="342900">
              <a:spcAft>
                <a:spcPts val="1200"/>
              </a:spcAft>
            </a:pPr>
            <a:r>
              <a:rPr lang="en-US" dirty="0"/>
              <a:t>Semi-structured data  These are all data shapes between structured and unstructured.</a:t>
            </a:r>
          </a:p>
          <a:p>
            <a:pPr marL="342900">
              <a:spcAft>
                <a:spcPts val="1200"/>
              </a:spcAft>
            </a:pPr>
            <a:endParaRPr lang="en-US" dirty="0"/>
          </a:p>
          <a:p>
            <a:pPr marL="342900">
              <a:spcAft>
                <a:spcPts val="1200"/>
              </a:spcAft>
            </a:pPr>
            <a:endParaRPr lang="en-US" dirty="0"/>
          </a:p>
          <a:p>
            <a:pPr marL="342900">
              <a:spcAft>
                <a:spcPts val="1200"/>
              </a:spcAft>
            </a:pPr>
            <a:endParaRPr lang="en-US" dirty="0"/>
          </a:p>
          <a:p>
            <a:pPr marL="342900">
              <a:spcAft>
                <a:spcPts val="1200"/>
              </a:spcAft>
            </a:pPr>
            <a:endParaRPr dirty="0"/>
          </a:p>
        </p:txBody>
      </p:sp>
      <p:pic>
        <p:nvPicPr>
          <p:cNvPr id="94" name="Google Shape;94;p18"/>
          <p:cNvPicPr preferRelativeResize="0"/>
          <p:nvPr/>
        </p:nvPicPr>
        <p:blipFill rotWithShape="1">
          <a:blip r:embed="rId3">
            <a:alphaModFix/>
          </a:blip>
          <a:srcRect/>
          <a:stretch/>
        </p:blipFill>
        <p:spPr>
          <a:xfrm>
            <a:off x="6858000" y="4381500"/>
            <a:ext cx="2286000" cy="762000"/>
          </a:xfrm>
          <a:prstGeom prst="rect">
            <a:avLst/>
          </a:prstGeom>
          <a:noFill/>
          <a:ln>
            <a:noFill/>
          </a:ln>
        </p:spPr>
      </p:pic>
      <p:pic>
        <p:nvPicPr>
          <p:cNvPr id="5" name="Picture 2">
            <a:extLst>
              <a:ext uri="{FF2B5EF4-FFF2-40B4-BE49-F238E27FC236}">
                <a16:creationId xmlns:a16="http://schemas.microsoft.com/office/drawing/2014/main" id="{93401CC2-4E7E-4D2E-A6AE-EF7E62AABB8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888" y="0"/>
            <a:ext cx="1719416" cy="7374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754213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342900">
              <a:spcAft>
                <a:spcPts val="1200"/>
              </a:spcAft>
            </a:pPr>
            <a:r>
              <a:rPr lang="en-US" dirty="0"/>
              <a:t>Types of Data Shapes with examples </a:t>
            </a:r>
          </a:p>
          <a:p>
            <a:pPr marL="342900">
              <a:spcAft>
                <a:spcPts val="1200"/>
              </a:spcAft>
            </a:pPr>
            <a:endParaRPr dirty="0"/>
          </a:p>
        </p:txBody>
      </p:sp>
      <p:pic>
        <p:nvPicPr>
          <p:cNvPr id="94" name="Google Shape;94;p18"/>
          <p:cNvPicPr preferRelativeResize="0"/>
          <p:nvPr/>
        </p:nvPicPr>
        <p:blipFill rotWithShape="1">
          <a:blip r:embed="rId3">
            <a:alphaModFix/>
          </a:blip>
          <a:srcRect/>
          <a:stretch/>
        </p:blipFill>
        <p:spPr>
          <a:xfrm>
            <a:off x="6858000" y="4381500"/>
            <a:ext cx="2286000" cy="762000"/>
          </a:xfrm>
          <a:prstGeom prst="rect">
            <a:avLst/>
          </a:prstGeom>
          <a:noFill/>
          <a:ln>
            <a:noFill/>
          </a:ln>
        </p:spPr>
      </p:pic>
      <p:pic>
        <p:nvPicPr>
          <p:cNvPr id="5" name="Picture 2">
            <a:extLst>
              <a:ext uri="{FF2B5EF4-FFF2-40B4-BE49-F238E27FC236}">
                <a16:creationId xmlns:a16="http://schemas.microsoft.com/office/drawing/2014/main" id="{93401CC2-4E7E-4D2E-A6AE-EF7E62AABB8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888" y="0"/>
            <a:ext cx="1719416" cy="7374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699504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fontScale="92500" lnSpcReduction="20000"/>
          </a:bodyPr>
          <a:lstStyle/>
          <a:p>
            <a:pPr marL="342900">
              <a:spcAft>
                <a:spcPts val="1200"/>
              </a:spcAft>
            </a:pPr>
            <a:r>
              <a:rPr lang="en-US" dirty="0"/>
              <a:t>Explanation of 5Vs of Data with examples:</a:t>
            </a:r>
          </a:p>
          <a:p>
            <a:pPr marL="342900">
              <a:spcAft>
                <a:spcPts val="1200"/>
              </a:spcAft>
            </a:pPr>
            <a:r>
              <a:rPr lang="en-US" dirty="0"/>
              <a:t>Volume: The amount and scale of data is their volume.</a:t>
            </a:r>
          </a:p>
          <a:p>
            <a:pPr marL="342900">
              <a:spcAft>
                <a:spcPts val="1200"/>
              </a:spcAft>
            </a:pPr>
            <a:r>
              <a:rPr lang="en-US" dirty="0"/>
              <a:t>Variety: Data come from many sources, are of many types, and have different levels of complexity.</a:t>
            </a:r>
          </a:p>
          <a:p>
            <a:pPr marL="342900">
              <a:spcAft>
                <a:spcPts val="1200"/>
              </a:spcAft>
            </a:pPr>
            <a:r>
              <a:rPr lang="en-US" dirty="0"/>
              <a:t>Velocity: The speed at which data are created, stored, analyzed, and visualized is the velocity.</a:t>
            </a:r>
          </a:p>
          <a:p>
            <a:pPr marL="342900">
              <a:spcAft>
                <a:spcPts val="1200"/>
              </a:spcAft>
            </a:pPr>
            <a:r>
              <a:rPr lang="en-US" dirty="0"/>
              <a:t>Veracity: Data's quality is their veracity.</a:t>
            </a:r>
          </a:p>
          <a:p>
            <a:pPr marL="342900">
              <a:spcAft>
                <a:spcPts val="1200"/>
              </a:spcAft>
            </a:pPr>
            <a:r>
              <a:rPr lang="en-US" dirty="0"/>
              <a:t>Validity: This refers to the value of data in extracting useful information for making a decision.</a:t>
            </a:r>
          </a:p>
          <a:p>
            <a:pPr marL="342900">
              <a:spcAft>
                <a:spcPts val="1200"/>
              </a:spcAft>
            </a:pPr>
            <a:endParaRPr lang="en-US" dirty="0"/>
          </a:p>
          <a:p>
            <a:pPr marL="342900">
              <a:spcAft>
                <a:spcPts val="1200"/>
              </a:spcAft>
            </a:pPr>
            <a:endParaRPr dirty="0"/>
          </a:p>
        </p:txBody>
      </p:sp>
      <p:pic>
        <p:nvPicPr>
          <p:cNvPr id="94" name="Google Shape;94;p18"/>
          <p:cNvPicPr preferRelativeResize="0"/>
          <p:nvPr/>
        </p:nvPicPr>
        <p:blipFill rotWithShape="1">
          <a:blip r:embed="rId3">
            <a:alphaModFix/>
          </a:blip>
          <a:srcRect/>
          <a:stretch/>
        </p:blipFill>
        <p:spPr>
          <a:xfrm>
            <a:off x="6858000" y="4381500"/>
            <a:ext cx="2286000" cy="762000"/>
          </a:xfrm>
          <a:prstGeom prst="rect">
            <a:avLst/>
          </a:prstGeom>
          <a:noFill/>
          <a:ln>
            <a:noFill/>
          </a:ln>
        </p:spPr>
      </p:pic>
      <p:pic>
        <p:nvPicPr>
          <p:cNvPr id="5" name="Picture 2">
            <a:extLst>
              <a:ext uri="{FF2B5EF4-FFF2-40B4-BE49-F238E27FC236}">
                <a16:creationId xmlns:a16="http://schemas.microsoft.com/office/drawing/2014/main" id="{93401CC2-4E7E-4D2E-A6AE-EF7E62AABB8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888" y="0"/>
            <a:ext cx="1719416" cy="7374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276158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342900">
              <a:spcAft>
                <a:spcPts val="1200"/>
              </a:spcAft>
            </a:pPr>
            <a:r>
              <a:rPr lang="en-US" dirty="0"/>
              <a:t>Explanation of 5Vs of Data with examples</a:t>
            </a:r>
          </a:p>
          <a:p>
            <a:pPr marL="342900">
              <a:spcAft>
                <a:spcPts val="1200"/>
              </a:spcAft>
            </a:pPr>
            <a:endParaRPr dirty="0"/>
          </a:p>
        </p:txBody>
      </p:sp>
      <p:pic>
        <p:nvPicPr>
          <p:cNvPr id="94" name="Google Shape;94;p18"/>
          <p:cNvPicPr preferRelativeResize="0"/>
          <p:nvPr/>
        </p:nvPicPr>
        <p:blipFill rotWithShape="1">
          <a:blip r:embed="rId3">
            <a:alphaModFix/>
          </a:blip>
          <a:srcRect/>
          <a:stretch/>
        </p:blipFill>
        <p:spPr>
          <a:xfrm>
            <a:off x="6858000" y="4381500"/>
            <a:ext cx="2286000" cy="762000"/>
          </a:xfrm>
          <a:prstGeom prst="rect">
            <a:avLst/>
          </a:prstGeom>
          <a:noFill/>
          <a:ln>
            <a:noFill/>
          </a:ln>
        </p:spPr>
      </p:pic>
      <p:pic>
        <p:nvPicPr>
          <p:cNvPr id="5" name="Picture 2">
            <a:extLst>
              <a:ext uri="{FF2B5EF4-FFF2-40B4-BE49-F238E27FC236}">
                <a16:creationId xmlns:a16="http://schemas.microsoft.com/office/drawing/2014/main" id="{93401CC2-4E7E-4D2E-A6AE-EF7E62AABB8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888" y="0"/>
            <a:ext cx="1719416" cy="7374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875507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9"/>
          <p:cNvSpPr txBox="1">
            <a:spLocks noGrp="1"/>
          </p:cNvSpPr>
          <p:nvPr>
            <p:ph type="body" idx="1"/>
          </p:nvPr>
        </p:nvSpPr>
        <p:spPr>
          <a:xfrm>
            <a:off x="311700" y="1910850"/>
            <a:ext cx="8520600" cy="1321800"/>
          </a:xfrm>
          <a:prstGeom prst="rect">
            <a:avLst/>
          </a:prstGeom>
        </p:spPr>
        <p:txBody>
          <a:bodyPr spcFirstLastPara="1" wrap="square" lIns="91425" tIns="91425" rIns="91425" bIns="91425" anchor="t" anchorCtr="0">
            <a:normAutofit/>
          </a:bodyPr>
          <a:lstStyle/>
          <a:p>
            <a:pPr marL="0" lvl="0" indent="0" algn="ctr" rtl="0">
              <a:spcBef>
                <a:spcPts val="0"/>
              </a:spcBef>
              <a:spcAft>
                <a:spcPts val="1200"/>
              </a:spcAft>
              <a:buNone/>
            </a:pPr>
            <a:r>
              <a:rPr lang="en" sz="5300" b="1">
                <a:solidFill>
                  <a:srgbClr val="CC0000"/>
                </a:solidFill>
                <a:latin typeface="Palatino"/>
                <a:ea typeface="Palatino"/>
                <a:cs typeface="Palatino"/>
                <a:sym typeface="Palatino"/>
              </a:rPr>
              <a:t>THANK YOU</a:t>
            </a:r>
            <a:endParaRPr sz="5300" b="1">
              <a:solidFill>
                <a:srgbClr val="CC0000"/>
              </a:solidFill>
              <a:latin typeface="Palatino"/>
              <a:ea typeface="Palatino"/>
              <a:cs typeface="Palatino"/>
              <a:sym typeface="Palatino"/>
            </a:endParaRPr>
          </a:p>
        </p:txBody>
      </p:sp>
      <p:pic>
        <p:nvPicPr>
          <p:cNvPr id="101" name="Google Shape;101;p19"/>
          <p:cNvPicPr preferRelativeResize="0"/>
          <p:nvPr/>
        </p:nvPicPr>
        <p:blipFill rotWithShape="1">
          <a:blip r:embed="rId3">
            <a:alphaModFix/>
          </a:blip>
          <a:srcRect/>
          <a:stretch/>
        </p:blipFill>
        <p:spPr>
          <a:xfrm>
            <a:off x="6858000" y="4381500"/>
            <a:ext cx="2286000" cy="762000"/>
          </a:xfrm>
          <a:prstGeom prst="rect">
            <a:avLst/>
          </a:prstGeom>
          <a:noFill/>
          <a:ln>
            <a:noFill/>
          </a:ln>
        </p:spPr>
      </p:pic>
      <p:pic>
        <p:nvPicPr>
          <p:cNvPr id="5" name="Picture 2">
            <a:extLst>
              <a:ext uri="{FF2B5EF4-FFF2-40B4-BE49-F238E27FC236}">
                <a16:creationId xmlns:a16="http://schemas.microsoft.com/office/drawing/2014/main" id="{1D7E0EB4-9809-48E4-B289-6136D580600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888" y="0"/>
            <a:ext cx="1719416" cy="73741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342900">
              <a:spcAft>
                <a:spcPts val="1200"/>
              </a:spcAft>
            </a:pPr>
            <a:r>
              <a:rPr lang="en-US" dirty="0"/>
              <a:t>Probability Theory:</a:t>
            </a:r>
          </a:p>
          <a:p>
            <a:pPr marL="342900">
              <a:spcAft>
                <a:spcPts val="1200"/>
              </a:spcAft>
            </a:pPr>
            <a:r>
              <a:rPr lang="en-US" dirty="0"/>
              <a:t>Probability (P): The chance of an event happening is its probability (P).</a:t>
            </a:r>
          </a:p>
          <a:p>
            <a:pPr marL="0" indent="0">
              <a:spcAft>
                <a:spcPts val="1200"/>
              </a:spcAft>
              <a:buNone/>
            </a:pPr>
            <a:r>
              <a:rPr lang="en-US" dirty="0"/>
              <a:t>Many important techniques in data science are based on probability theory. If an event is unlikely to happen, its probability is “P = 0”; if an event is certain to happen, its probability is “P = 1”. The probability of a random event is always between “0” and “1”, depending on the chance of its occurrence. The probability cannot be a negative value, and the sum of all probabilities must always be “1”.</a:t>
            </a:r>
          </a:p>
          <a:p>
            <a:pPr marL="342900">
              <a:spcAft>
                <a:spcPts val="1200"/>
              </a:spcAft>
            </a:pPr>
            <a:endParaRPr dirty="0"/>
          </a:p>
        </p:txBody>
      </p:sp>
      <p:pic>
        <p:nvPicPr>
          <p:cNvPr id="94" name="Google Shape;94;p18"/>
          <p:cNvPicPr preferRelativeResize="0"/>
          <p:nvPr/>
        </p:nvPicPr>
        <p:blipFill rotWithShape="1">
          <a:blip r:embed="rId3">
            <a:alphaModFix/>
          </a:blip>
          <a:srcRect/>
          <a:stretch/>
        </p:blipFill>
        <p:spPr>
          <a:xfrm>
            <a:off x="6858000" y="4381500"/>
            <a:ext cx="2286000" cy="762000"/>
          </a:xfrm>
          <a:prstGeom prst="rect">
            <a:avLst/>
          </a:prstGeom>
          <a:noFill/>
          <a:ln>
            <a:noFill/>
          </a:ln>
        </p:spPr>
      </p:pic>
      <p:pic>
        <p:nvPicPr>
          <p:cNvPr id="5" name="Picture 2">
            <a:extLst>
              <a:ext uri="{FF2B5EF4-FFF2-40B4-BE49-F238E27FC236}">
                <a16:creationId xmlns:a16="http://schemas.microsoft.com/office/drawing/2014/main" id="{93401CC2-4E7E-4D2E-A6AE-EF7E62AABB8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888" y="0"/>
            <a:ext cx="1719416" cy="7374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0752668"/>
      </p:ext>
    </p:extLst>
  </p:cSld>
  <p:clrMapOvr>
    <a:masterClrMapping/>
  </p:clrMapOvr>
</p:sld>
</file>

<file path=ppt/theme/theme1.xml><?xml version="1.0" encoding="utf-8"?>
<a:theme xmlns:a="http://schemas.openxmlformats.org/drawingml/2006/main" name="Coral">
  <a:themeElements>
    <a:clrScheme name="Coral">
      <a:dk1>
        <a:srgbClr val="F55E61"/>
      </a:dk1>
      <a:lt1>
        <a:srgbClr val="FFFFFF"/>
      </a:lt1>
      <a:dk2>
        <a:srgbClr val="5E696C"/>
      </a:dk2>
      <a:lt2>
        <a:srgbClr val="BFC7CA"/>
      </a:lt2>
      <a:accent1>
        <a:srgbClr val="1E2D31"/>
      </a:accent1>
      <a:accent2>
        <a:srgbClr val="273C42"/>
      </a:accent2>
      <a:accent3>
        <a:srgbClr val="83D061"/>
      </a:accent3>
      <a:accent4>
        <a:srgbClr val="F6CD4C"/>
      </a:accent4>
      <a:accent5>
        <a:srgbClr val="AF4345"/>
      </a:accent5>
      <a:accent6>
        <a:srgbClr val="F58F8F"/>
      </a:accent6>
      <a:hlink>
        <a:srgbClr val="AF4345"/>
      </a:hlink>
      <a:folHlink>
        <a:srgbClr val="AF434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398</TotalTime>
  <Words>4105</Words>
  <Application>Microsoft Office PowerPoint</Application>
  <PresentationFormat>On-screen Show (16:9)</PresentationFormat>
  <Paragraphs>250</Paragraphs>
  <Slides>84</Slides>
  <Notes>84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84</vt:i4>
      </vt:variant>
    </vt:vector>
  </HeadingPairs>
  <TitlesOfParts>
    <vt:vector size="91" baseType="lpstr">
      <vt:lpstr>Arial</vt:lpstr>
      <vt:lpstr>Lato</vt:lpstr>
      <vt:lpstr>Cambria</vt:lpstr>
      <vt:lpstr>Trebuchet MS</vt:lpstr>
      <vt:lpstr>Palatino</vt:lpstr>
      <vt:lpstr>Playfair Display</vt:lpstr>
      <vt:lpstr>Coral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haripriya nair</dc:creator>
  <cp:lastModifiedBy>sachin saxena</cp:lastModifiedBy>
  <cp:revision>175</cp:revision>
  <dcterms:modified xsi:type="dcterms:W3CDTF">2023-02-05T11:43:05Z</dcterms:modified>
</cp:coreProperties>
</file>